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1"/>
  </p:sldMasterIdLst>
  <p:notesMasterIdLst>
    <p:notesMasterId r:id="rId44"/>
  </p:notesMasterIdLst>
  <p:sldIdLst>
    <p:sldId id="256" r:id="rId2"/>
    <p:sldId id="260" r:id="rId3"/>
    <p:sldId id="261" r:id="rId4"/>
    <p:sldId id="257" r:id="rId5"/>
    <p:sldId id="262" r:id="rId6"/>
    <p:sldId id="263" r:id="rId7"/>
    <p:sldId id="264" r:id="rId8"/>
    <p:sldId id="278" r:id="rId9"/>
    <p:sldId id="265" r:id="rId10"/>
    <p:sldId id="266" r:id="rId11"/>
    <p:sldId id="271" r:id="rId12"/>
    <p:sldId id="276" r:id="rId13"/>
    <p:sldId id="277" r:id="rId14"/>
    <p:sldId id="259" r:id="rId15"/>
    <p:sldId id="268" r:id="rId16"/>
    <p:sldId id="272" r:id="rId17"/>
    <p:sldId id="281" r:id="rId18"/>
    <p:sldId id="273" r:id="rId19"/>
    <p:sldId id="301" r:id="rId20"/>
    <p:sldId id="282" r:id="rId21"/>
    <p:sldId id="300" r:id="rId22"/>
    <p:sldId id="267" r:id="rId23"/>
    <p:sldId id="283" r:id="rId24"/>
    <p:sldId id="284" r:id="rId25"/>
    <p:sldId id="290" r:id="rId26"/>
    <p:sldId id="291" r:id="rId27"/>
    <p:sldId id="285" r:id="rId28"/>
    <p:sldId id="292" r:id="rId29"/>
    <p:sldId id="270" r:id="rId30"/>
    <p:sldId id="275" r:id="rId31"/>
    <p:sldId id="289" r:id="rId32"/>
    <p:sldId id="279" r:id="rId33"/>
    <p:sldId id="286" r:id="rId34"/>
    <p:sldId id="288" r:id="rId35"/>
    <p:sldId id="299" r:id="rId36"/>
    <p:sldId id="293" r:id="rId37"/>
    <p:sldId id="296" r:id="rId38"/>
    <p:sldId id="287" r:id="rId39"/>
    <p:sldId id="297" r:id="rId40"/>
    <p:sldId id="294" r:id="rId41"/>
    <p:sldId id="295" r:id="rId42"/>
    <p:sldId id="298"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Miccio" initials="SM" lastIdx="1" clrIdx="0">
    <p:extLst>
      <p:ext uri="{19B8F6BF-5375-455C-9EA6-DF929625EA0E}">
        <p15:presenceInfo xmlns:p15="http://schemas.microsoft.com/office/powerpoint/2012/main" userId="7f6a7fc3abed866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94660"/>
  </p:normalViewPr>
  <p:slideViewPr>
    <p:cSldViewPr snapToGrid="0">
      <p:cViewPr varScale="1">
        <p:scale>
          <a:sx n="116" d="100"/>
          <a:sy n="116" d="100"/>
        </p:scale>
        <p:origin x="432"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CB45F9-D464-479D-AE13-821E1747D4C1}" type="doc">
      <dgm:prSet loTypeId="urn:microsoft.com/office/officeart/2005/8/layout/orgChart1" loCatId="hierarchy" qsTypeId="urn:microsoft.com/office/officeart/2005/8/quickstyle/3d2" qsCatId="3D" csTypeId="urn:microsoft.com/office/officeart/2005/8/colors/accent1_2" csCatId="accent1" phldr="1"/>
      <dgm:spPr/>
      <dgm:t>
        <a:bodyPr/>
        <a:lstStyle/>
        <a:p>
          <a:endParaRPr lang="en-US"/>
        </a:p>
      </dgm:t>
    </dgm:pt>
    <dgm:pt modelId="{9EB9F286-374B-40D4-AE1A-F4D9AF1059CE}">
      <dgm:prSet phldrT="[Text]"/>
      <dgm:spPr/>
      <dgm:t>
        <a:bodyPr/>
        <a:lstStyle/>
        <a:p>
          <a:r>
            <a:rPr lang="en-US" dirty="0"/>
            <a:t>National Coordinator</a:t>
          </a:r>
        </a:p>
      </dgm:t>
    </dgm:pt>
    <dgm:pt modelId="{E250305E-1A63-4F2E-86DE-800F18752BA0}" type="parTrans" cxnId="{6DEAA606-627F-4648-A05A-E9E80FB88849}">
      <dgm:prSet/>
      <dgm:spPr/>
      <dgm:t>
        <a:bodyPr/>
        <a:lstStyle/>
        <a:p>
          <a:endParaRPr lang="en-US"/>
        </a:p>
      </dgm:t>
    </dgm:pt>
    <dgm:pt modelId="{4F1CEEE0-6A28-4636-9163-3E53AE72CDFF}" type="sibTrans" cxnId="{6DEAA606-627F-4648-A05A-E9E80FB88849}">
      <dgm:prSet/>
      <dgm:spPr/>
      <dgm:t>
        <a:bodyPr/>
        <a:lstStyle/>
        <a:p>
          <a:endParaRPr lang="en-US"/>
        </a:p>
      </dgm:t>
    </dgm:pt>
    <dgm:pt modelId="{F4C32FA9-DCB7-4E05-A875-10FFC74B2EDB}" type="asst">
      <dgm:prSet phldrT="[Text]"/>
      <dgm:spPr/>
      <dgm:t>
        <a:bodyPr/>
        <a:lstStyle/>
        <a:p>
          <a:r>
            <a:rPr lang="en-US" dirty="0"/>
            <a:t>National Advisor</a:t>
          </a:r>
        </a:p>
      </dgm:t>
    </dgm:pt>
    <dgm:pt modelId="{5F516D56-BE1E-4EDB-8DD0-040BA8ACF483}" type="parTrans" cxnId="{19874952-EF4D-4FCE-9144-291765507082}">
      <dgm:prSet/>
      <dgm:spPr/>
      <dgm:t>
        <a:bodyPr/>
        <a:lstStyle/>
        <a:p>
          <a:endParaRPr lang="en-US"/>
        </a:p>
      </dgm:t>
    </dgm:pt>
    <dgm:pt modelId="{3273F251-0EDD-4123-9EFA-FD0832563155}" type="sibTrans" cxnId="{19874952-EF4D-4FCE-9144-291765507082}">
      <dgm:prSet/>
      <dgm:spPr/>
      <dgm:t>
        <a:bodyPr/>
        <a:lstStyle/>
        <a:p>
          <a:endParaRPr lang="en-US"/>
        </a:p>
      </dgm:t>
    </dgm:pt>
    <dgm:pt modelId="{1753CC7F-2E4F-45AE-B1F3-B152D00F8C7B}">
      <dgm:prSet phldrT="[Text]"/>
      <dgm:spPr/>
      <dgm:t>
        <a:bodyPr/>
        <a:lstStyle/>
        <a:p>
          <a:r>
            <a:rPr lang="en-US" dirty="0"/>
            <a:t>Volunteer Coordinator</a:t>
          </a:r>
        </a:p>
      </dgm:t>
    </dgm:pt>
    <dgm:pt modelId="{BEBA3846-4463-4C23-A080-BAD76759EC7D}" type="parTrans" cxnId="{86C1BBAC-6996-4AA4-8E16-E3E49CEABCED}">
      <dgm:prSet/>
      <dgm:spPr/>
      <dgm:t>
        <a:bodyPr/>
        <a:lstStyle/>
        <a:p>
          <a:endParaRPr lang="en-US"/>
        </a:p>
      </dgm:t>
    </dgm:pt>
    <dgm:pt modelId="{EC95BC83-5AE9-47C4-A8F5-1CF0A7E24289}" type="sibTrans" cxnId="{86C1BBAC-6996-4AA4-8E16-E3E49CEABCED}">
      <dgm:prSet/>
      <dgm:spPr/>
      <dgm:t>
        <a:bodyPr/>
        <a:lstStyle/>
        <a:p>
          <a:endParaRPr lang="en-US"/>
        </a:p>
      </dgm:t>
    </dgm:pt>
    <dgm:pt modelId="{B1DE02E3-A7D0-41A4-B975-B246FC6E2CE1}">
      <dgm:prSet phldrT="[Text]"/>
      <dgm:spPr/>
      <dgm:t>
        <a:bodyPr/>
        <a:lstStyle/>
        <a:p>
          <a:r>
            <a:rPr lang="en-US" dirty="0"/>
            <a:t>Training Coordinator</a:t>
          </a:r>
        </a:p>
      </dgm:t>
    </dgm:pt>
    <dgm:pt modelId="{430A0D72-057E-4D80-A56C-DBD0AFA84C73}" type="parTrans" cxnId="{777CB7A8-28B8-4C31-80E5-51AA269F714B}">
      <dgm:prSet/>
      <dgm:spPr/>
      <dgm:t>
        <a:bodyPr/>
        <a:lstStyle/>
        <a:p>
          <a:endParaRPr lang="en-US"/>
        </a:p>
      </dgm:t>
    </dgm:pt>
    <dgm:pt modelId="{D35A6AA2-0BB7-4757-B7FC-3C67B4979995}" type="sibTrans" cxnId="{777CB7A8-28B8-4C31-80E5-51AA269F714B}">
      <dgm:prSet/>
      <dgm:spPr/>
      <dgm:t>
        <a:bodyPr/>
        <a:lstStyle/>
        <a:p>
          <a:endParaRPr lang="en-US"/>
        </a:p>
      </dgm:t>
    </dgm:pt>
    <dgm:pt modelId="{102CBBBE-556F-417F-B167-F72019E02AB6}">
      <dgm:prSet phldrT="[Text]"/>
      <dgm:spPr/>
      <dgm:t>
        <a:bodyPr/>
        <a:lstStyle/>
        <a:p>
          <a:r>
            <a:rPr lang="en-US" dirty="0"/>
            <a:t>IT</a:t>
          </a:r>
        </a:p>
        <a:p>
          <a:r>
            <a:rPr lang="en-US" dirty="0"/>
            <a:t>Networking</a:t>
          </a:r>
        </a:p>
      </dgm:t>
    </dgm:pt>
    <dgm:pt modelId="{A85E4978-8E83-4E3D-A2A9-E286584BC49D}" type="parTrans" cxnId="{A3B5D1E8-CE37-4F2B-9535-164CCFB29864}">
      <dgm:prSet/>
      <dgm:spPr/>
      <dgm:t>
        <a:bodyPr/>
        <a:lstStyle/>
        <a:p>
          <a:endParaRPr lang="en-US"/>
        </a:p>
      </dgm:t>
    </dgm:pt>
    <dgm:pt modelId="{820DEFA2-B161-4282-8FC4-0C5D20A65A17}" type="sibTrans" cxnId="{A3B5D1E8-CE37-4F2B-9535-164CCFB29864}">
      <dgm:prSet/>
      <dgm:spPr/>
      <dgm:t>
        <a:bodyPr/>
        <a:lstStyle/>
        <a:p>
          <a:endParaRPr lang="en-US"/>
        </a:p>
      </dgm:t>
    </dgm:pt>
    <dgm:pt modelId="{E0432981-C682-40ED-8060-C89E0BB77C3B}">
      <dgm:prSet/>
      <dgm:spPr/>
      <dgm:t>
        <a:bodyPr/>
        <a:lstStyle/>
        <a:p>
          <a:r>
            <a:rPr lang="en-US" dirty="0"/>
            <a:t>Regional  Coordinators</a:t>
          </a:r>
        </a:p>
      </dgm:t>
    </dgm:pt>
    <dgm:pt modelId="{8FCF913F-6F37-4ABE-BC8A-D681FC2695BF}" type="parTrans" cxnId="{27531A54-D9FF-4A3F-BDB8-F24BB195602B}">
      <dgm:prSet/>
      <dgm:spPr/>
      <dgm:t>
        <a:bodyPr/>
        <a:lstStyle/>
        <a:p>
          <a:endParaRPr lang="en-US"/>
        </a:p>
      </dgm:t>
    </dgm:pt>
    <dgm:pt modelId="{1C4AEE14-E03E-41A2-B965-B4CDEE395C4F}" type="sibTrans" cxnId="{27531A54-D9FF-4A3F-BDB8-F24BB195602B}">
      <dgm:prSet/>
      <dgm:spPr/>
      <dgm:t>
        <a:bodyPr/>
        <a:lstStyle/>
        <a:p>
          <a:endParaRPr lang="en-US"/>
        </a:p>
      </dgm:t>
    </dgm:pt>
    <dgm:pt modelId="{6FF6FE72-6B96-42B5-85F1-489F16B2B3F1}">
      <dgm:prSet/>
      <dgm:spPr/>
      <dgm:t>
        <a:bodyPr/>
        <a:lstStyle/>
        <a:p>
          <a:r>
            <a:rPr lang="en-US" dirty="0"/>
            <a:t>Inquiries Coordinator</a:t>
          </a:r>
        </a:p>
      </dgm:t>
    </dgm:pt>
    <dgm:pt modelId="{91CE1331-21E4-418B-B134-1E7CC13DB67D}" type="parTrans" cxnId="{6C36AB19-7212-4B51-803D-BA26CFBC3557}">
      <dgm:prSet/>
      <dgm:spPr/>
      <dgm:t>
        <a:bodyPr/>
        <a:lstStyle/>
        <a:p>
          <a:endParaRPr lang="en-US"/>
        </a:p>
      </dgm:t>
    </dgm:pt>
    <dgm:pt modelId="{1BC3D452-8503-467A-84EB-6BBD4673D126}" type="sibTrans" cxnId="{6C36AB19-7212-4B51-803D-BA26CFBC3557}">
      <dgm:prSet/>
      <dgm:spPr/>
      <dgm:t>
        <a:bodyPr/>
        <a:lstStyle/>
        <a:p>
          <a:endParaRPr lang="en-US"/>
        </a:p>
      </dgm:t>
    </dgm:pt>
    <dgm:pt modelId="{99F0B6DB-64C5-4816-991A-1FA207572B5A}">
      <dgm:prSet/>
      <dgm:spPr/>
      <dgm:t>
        <a:bodyPr/>
        <a:lstStyle/>
        <a:p>
          <a:r>
            <a:rPr lang="en-US" dirty="0"/>
            <a:t>Outreach Coordinator</a:t>
          </a:r>
        </a:p>
      </dgm:t>
    </dgm:pt>
    <dgm:pt modelId="{11FD65CA-527B-48D7-9663-131CCCE96E69}" type="parTrans" cxnId="{495F56CB-4224-463E-A585-2EC352FD3607}">
      <dgm:prSet/>
      <dgm:spPr/>
      <dgm:t>
        <a:bodyPr/>
        <a:lstStyle/>
        <a:p>
          <a:endParaRPr lang="en-US"/>
        </a:p>
      </dgm:t>
    </dgm:pt>
    <dgm:pt modelId="{321BD4B6-3B49-4B52-9807-7F811CFA6FFB}" type="sibTrans" cxnId="{495F56CB-4224-463E-A585-2EC352FD3607}">
      <dgm:prSet/>
      <dgm:spPr/>
      <dgm:t>
        <a:bodyPr/>
        <a:lstStyle/>
        <a:p>
          <a:endParaRPr lang="en-US"/>
        </a:p>
      </dgm:t>
    </dgm:pt>
    <dgm:pt modelId="{B2A24281-FFDC-4F3D-9196-1AD715D36B76}">
      <dgm:prSet/>
      <dgm:spPr/>
      <dgm:t>
        <a:bodyPr/>
        <a:lstStyle/>
        <a:p>
          <a:r>
            <a:rPr lang="en-US" dirty="0"/>
            <a:t>Social Media Volunteers</a:t>
          </a:r>
        </a:p>
      </dgm:t>
    </dgm:pt>
    <dgm:pt modelId="{C405CBC1-322E-4E42-B124-3828C4933570}" type="parTrans" cxnId="{E50CFDA1-8D9B-431C-B541-0FAB50AC5CCA}">
      <dgm:prSet/>
      <dgm:spPr/>
      <dgm:t>
        <a:bodyPr/>
        <a:lstStyle/>
        <a:p>
          <a:endParaRPr lang="en-US"/>
        </a:p>
      </dgm:t>
    </dgm:pt>
    <dgm:pt modelId="{1852039A-974C-4725-9BCD-C9824FB4778A}" type="sibTrans" cxnId="{E50CFDA1-8D9B-431C-B541-0FAB50AC5CCA}">
      <dgm:prSet/>
      <dgm:spPr/>
      <dgm:t>
        <a:bodyPr/>
        <a:lstStyle/>
        <a:p>
          <a:endParaRPr lang="en-US"/>
        </a:p>
      </dgm:t>
    </dgm:pt>
    <dgm:pt modelId="{370C03D1-7E39-44EC-B078-1DBD3FCB22C3}">
      <dgm:prSet/>
      <dgm:spPr/>
      <dgm:t>
        <a:bodyPr/>
        <a:lstStyle/>
        <a:p>
          <a:r>
            <a:rPr lang="en-US"/>
            <a:t>Foster &amp; Transport Volunteers</a:t>
          </a:r>
          <a:endParaRPr lang="en-US" dirty="0"/>
        </a:p>
      </dgm:t>
    </dgm:pt>
    <dgm:pt modelId="{E8110775-7C84-4553-900D-A5F983F33FD2}" type="parTrans" cxnId="{B4FC102C-E3FE-48EB-8F2D-2BB78F332BBF}">
      <dgm:prSet/>
      <dgm:spPr/>
      <dgm:t>
        <a:bodyPr/>
        <a:lstStyle/>
        <a:p>
          <a:endParaRPr lang="en-US"/>
        </a:p>
      </dgm:t>
    </dgm:pt>
    <dgm:pt modelId="{6779A0C8-D2D4-4A90-A234-FBA9BB97A4D7}" type="sibTrans" cxnId="{B4FC102C-E3FE-48EB-8F2D-2BB78F332BBF}">
      <dgm:prSet/>
      <dgm:spPr/>
      <dgm:t>
        <a:bodyPr/>
        <a:lstStyle/>
        <a:p>
          <a:endParaRPr lang="en-US"/>
        </a:p>
      </dgm:t>
    </dgm:pt>
    <dgm:pt modelId="{444042CF-947C-4F11-B2CC-9B89334C455C}" type="pres">
      <dgm:prSet presAssocID="{30CB45F9-D464-479D-AE13-821E1747D4C1}" presName="hierChild1" presStyleCnt="0">
        <dgm:presLayoutVars>
          <dgm:orgChart val="1"/>
          <dgm:chPref val="1"/>
          <dgm:dir/>
          <dgm:animOne val="branch"/>
          <dgm:animLvl val="lvl"/>
          <dgm:resizeHandles/>
        </dgm:presLayoutVars>
      </dgm:prSet>
      <dgm:spPr/>
    </dgm:pt>
    <dgm:pt modelId="{634DD88B-97F8-485E-A0FB-9942573183C2}" type="pres">
      <dgm:prSet presAssocID="{9EB9F286-374B-40D4-AE1A-F4D9AF1059CE}" presName="hierRoot1" presStyleCnt="0">
        <dgm:presLayoutVars>
          <dgm:hierBranch val="init"/>
        </dgm:presLayoutVars>
      </dgm:prSet>
      <dgm:spPr/>
    </dgm:pt>
    <dgm:pt modelId="{32D2354D-E566-4FC4-9689-545C1FD6A3F7}" type="pres">
      <dgm:prSet presAssocID="{9EB9F286-374B-40D4-AE1A-F4D9AF1059CE}" presName="rootComposite1" presStyleCnt="0"/>
      <dgm:spPr/>
    </dgm:pt>
    <dgm:pt modelId="{7960AD62-39FA-49D6-A55A-47E5BECC4FC7}" type="pres">
      <dgm:prSet presAssocID="{9EB9F286-374B-40D4-AE1A-F4D9AF1059CE}" presName="rootText1" presStyleLbl="node0" presStyleIdx="0" presStyleCnt="1">
        <dgm:presLayoutVars>
          <dgm:chPref val="3"/>
        </dgm:presLayoutVars>
      </dgm:prSet>
      <dgm:spPr/>
    </dgm:pt>
    <dgm:pt modelId="{55B2A065-B0C3-46A3-9BC0-66B546291A27}" type="pres">
      <dgm:prSet presAssocID="{9EB9F286-374B-40D4-AE1A-F4D9AF1059CE}" presName="rootConnector1" presStyleLbl="node1" presStyleIdx="0" presStyleCnt="0"/>
      <dgm:spPr/>
    </dgm:pt>
    <dgm:pt modelId="{EA0FDF92-DF90-4C8B-ADEE-B75BFB319B3D}" type="pres">
      <dgm:prSet presAssocID="{9EB9F286-374B-40D4-AE1A-F4D9AF1059CE}" presName="hierChild2" presStyleCnt="0"/>
      <dgm:spPr/>
    </dgm:pt>
    <dgm:pt modelId="{6F6AB45A-411B-4EF3-A44C-061D0E297AA7}" type="pres">
      <dgm:prSet presAssocID="{BEBA3846-4463-4C23-A080-BAD76759EC7D}" presName="Name37" presStyleLbl="parChTrans1D2" presStyleIdx="0" presStyleCnt="7"/>
      <dgm:spPr/>
    </dgm:pt>
    <dgm:pt modelId="{1ADB9228-6B41-4875-B9A3-B466E461130A}" type="pres">
      <dgm:prSet presAssocID="{1753CC7F-2E4F-45AE-B1F3-B152D00F8C7B}" presName="hierRoot2" presStyleCnt="0">
        <dgm:presLayoutVars>
          <dgm:hierBranch val="init"/>
        </dgm:presLayoutVars>
      </dgm:prSet>
      <dgm:spPr/>
    </dgm:pt>
    <dgm:pt modelId="{2B8C1871-C3A1-4960-B4BE-6C2262DA749D}" type="pres">
      <dgm:prSet presAssocID="{1753CC7F-2E4F-45AE-B1F3-B152D00F8C7B}" presName="rootComposite" presStyleCnt="0"/>
      <dgm:spPr/>
    </dgm:pt>
    <dgm:pt modelId="{83B7C574-934E-461D-A714-B5B3EE683A09}" type="pres">
      <dgm:prSet presAssocID="{1753CC7F-2E4F-45AE-B1F3-B152D00F8C7B}" presName="rootText" presStyleLbl="node2" presStyleIdx="0" presStyleCnt="6">
        <dgm:presLayoutVars>
          <dgm:chPref val="3"/>
        </dgm:presLayoutVars>
      </dgm:prSet>
      <dgm:spPr/>
    </dgm:pt>
    <dgm:pt modelId="{A3A5CD81-8FC0-4D3F-B0BD-A03BDD71C59F}" type="pres">
      <dgm:prSet presAssocID="{1753CC7F-2E4F-45AE-B1F3-B152D00F8C7B}" presName="rootConnector" presStyleLbl="node2" presStyleIdx="0" presStyleCnt="6"/>
      <dgm:spPr/>
    </dgm:pt>
    <dgm:pt modelId="{1072ACE7-11F1-475A-B225-05BF0A0E0F6C}" type="pres">
      <dgm:prSet presAssocID="{1753CC7F-2E4F-45AE-B1F3-B152D00F8C7B}" presName="hierChild4" presStyleCnt="0"/>
      <dgm:spPr/>
    </dgm:pt>
    <dgm:pt modelId="{D7177147-A079-4786-8EE6-427AECA6A15B}" type="pres">
      <dgm:prSet presAssocID="{1753CC7F-2E4F-45AE-B1F3-B152D00F8C7B}" presName="hierChild5" presStyleCnt="0"/>
      <dgm:spPr/>
    </dgm:pt>
    <dgm:pt modelId="{1F15662A-CFF2-4A7B-B925-165D91ACC243}" type="pres">
      <dgm:prSet presAssocID="{430A0D72-057E-4D80-A56C-DBD0AFA84C73}" presName="Name37" presStyleLbl="parChTrans1D2" presStyleIdx="1" presStyleCnt="7"/>
      <dgm:spPr/>
    </dgm:pt>
    <dgm:pt modelId="{CC1A3F75-59B3-41BF-8D65-E1599EB7587C}" type="pres">
      <dgm:prSet presAssocID="{B1DE02E3-A7D0-41A4-B975-B246FC6E2CE1}" presName="hierRoot2" presStyleCnt="0">
        <dgm:presLayoutVars>
          <dgm:hierBranch val="init"/>
        </dgm:presLayoutVars>
      </dgm:prSet>
      <dgm:spPr/>
    </dgm:pt>
    <dgm:pt modelId="{77D2D341-AE60-4725-9AF2-5D25A81F55A7}" type="pres">
      <dgm:prSet presAssocID="{B1DE02E3-A7D0-41A4-B975-B246FC6E2CE1}" presName="rootComposite" presStyleCnt="0"/>
      <dgm:spPr/>
    </dgm:pt>
    <dgm:pt modelId="{A8CFDAE0-3B09-439F-8776-F2A77FF86475}" type="pres">
      <dgm:prSet presAssocID="{B1DE02E3-A7D0-41A4-B975-B246FC6E2CE1}" presName="rootText" presStyleLbl="node2" presStyleIdx="1" presStyleCnt="6">
        <dgm:presLayoutVars>
          <dgm:chPref val="3"/>
        </dgm:presLayoutVars>
      </dgm:prSet>
      <dgm:spPr/>
    </dgm:pt>
    <dgm:pt modelId="{50E6D442-7F16-40DD-AE53-101DBEAB4750}" type="pres">
      <dgm:prSet presAssocID="{B1DE02E3-A7D0-41A4-B975-B246FC6E2CE1}" presName="rootConnector" presStyleLbl="node2" presStyleIdx="1" presStyleCnt="6"/>
      <dgm:spPr/>
    </dgm:pt>
    <dgm:pt modelId="{91254A67-4C5E-423F-9DFD-23376C9E91CC}" type="pres">
      <dgm:prSet presAssocID="{B1DE02E3-A7D0-41A4-B975-B246FC6E2CE1}" presName="hierChild4" presStyleCnt="0"/>
      <dgm:spPr/>
    </dgm:pt>
    <dgm:pt modelId="{82A3B208-033C-46A2-BC00-A52583A109A7}" type="pres">
      <dgm:prSet presAssocID="{B1DE02E3-A7D0-41A4-B975-B246FC6E2CE1}" presName="hierChild5" presStyleCnt="0"/>
      <dgm:spPr/>
    </dgm:pt>
    <dgm:pt modelId="{40C1569B-9100-4847-82E7-C8E99E9BDE9C}" type="pres">
      <dgm:prSet presAssocID="{8FCF913F-6F37-4ABE-BC8A-D681FC2695BF}" presName="Name37" presStyleLbl="parChTrans1D2" presStyleIdx="2" presStyleCnt="7"/>
      <dgm:spPr/>
    </dgm:pt>
    <dgm:pt modelId="{13385FDF-1E95-4B87-ADC6-D34E34845333}" type="pres">
      <dgm:prSet presAssocID="{E0432981-C682-40ED-8060-C89E0BB77C3B}" presName="hierRoot2" presStyleCnt="0">
        <dgm:presLayoutVars>
          <dgm:hierBranch val="init"/>
        </dgm:presLayoutVars>
      </dgm:prSet>
      <dgm:spPr/>
    </dgm:pt>
    <dgm:pt modelId="{AEB0C339-24CC-476E-A2A2-9F26324F3FA2}" type="pres">
      <dgm:prSet presAssocID="{E0432981-C682-40ED-8060-C89E0BB77C3B}" presName="rootComposite" presStyleCnt="0"/>
      <dgm:spPr/>
    </dgm:pt>
    <dgm:pt modelId="{54A392C7-182E-4AD9-BF54-D0D9810B6E6E}" type="pres">
      <dgm:prSet presAssocID="{E0432981-C682-40ED-8060-C89E0BB77C3B}" presName="rootText" presStyleLbl="node2" presStyleIdx="2" presStyleCnt="6">
        <dgm:presLayoutVars>
          <dgm:chPref val="3"/>
        </dgm:presLayoutVars>
      </dgm:prSet>
      <dgm:spPr/>
    </dgm:pt>
    <dgm:pt modelId="{697BBBA4-6749-4CEB-96EA-6F20A041D01A}" type="pres">
      <dgm:prSet presAssocID="{E0432981-C682-40ED-8060-C89E0BB77C3B}" presName="rootConnector" presStyleLbl="node2" presStyleIdx="2" presStyleCnt="6"/>
      <dgm:spPr/>
    </dgm:pt>
    <dgm:pt modelId="{5DA9FD6F-7618-4F84-83CC-8753BA706E6E}" type="pres">
      <dgm:prSet presAssocID="{E0432981-C682-40ED-8060-C89E0BB77C3B}" presName="hierChild4" presStyleCnt="0"/>
      <dgm:spPr/>
    </dgm:pt>
    <dgm:pt modelId="{A867B24F-1557-4D38-B8FC-21751B4A38F8}" type="pres">
      <dgm:prSet presAssocID="{E8110775-7C84-4553-900D-A5F983F33FD2}" presName="Name37" presStyleLbl="parChTrans1D3" presStyleIdx="0" presStyleCnt="2"/>
      <dgm:spPr/>
    </dgm:pt>
    <dgm:pt modelId="{C0C20FE5-29A9-4E90-8598-DE1705169889}" type="pres">
      <dgm:prSet presAssocID="{370C03D1-7E39-44EC-B078-1DBD3FCB22C3}" presName="hierRoot2" presStyleCnt="0">
        <dgm:presLayoutVars>
          <dgm:hierBranch val="init"/>
        </dgm:presLayoutVars>
      </dgm:prSet>
      <dgm:spPr/>
    </dgm:pt>
    <dgm:pt modelId="{0796FDB1-31DC-4FB1-BEDB-0F9C8656D7ED}" type="pres">
      <dgm:prSet presAssocID="{370C03D1-7E39-44EC-B078-1DBD3FCB22C3}" presName="rootComposite" presStyleCnt="0"/>
      <dgm:spPr/>
    </dgm:pt>
    <dgm:pt modelId="{C79EF6B8-FD3A-4B60-94E1-31DFD42EAE65}" type="pres">
      <dgm:prSet presAssocID="{370C03D1-7E39-44EC-B078-1DBD3FCB22C3}" presName="rootText" presStyleLbl="node3" presStyleIdx="0" presStyleCnt="2">
        <dgm:presLayoutVars>
          <dgm:chPref val="3"/>
        </dgm:presLayoutVars>
      </dgm:prSet>
      <dgm:spPr/>
    </dgm:pt>
    <dgm:pt modelId="{F546A0AB-3B6F-4DCD-A939-549EB231512E}" type="pres">
      <dgm:prSet presAssocID="{370C03D1-7E39-44EC-B078-1DBD3FCB22C3}" presName="rootConnector" presStyleLbl="node3" presStyleIdx="0" presStyleCnt="2"/>
      <dgm:spPr/>
    </dgm:pt>
    <dgm:pt modelId="{7C3DBE15-2CEF-4EED-BE65-8F7A73F9032A}" type="pres">
      <dgm:prSet presAssocID="{370C03D1-7E39-44EC-B078-1DBD3FCB22C3}" presName="hierChild4" presStyleCnt="0"/>
      <dgm:spPr/>
    </dgm:pt>
    <dgm:pt modelId="{10D28CB6-508F-40B6-8049-53C841BF3CE4}" type="pres">
      <dgm:prSet presAssocID="{370C03D1-7E39-44EC-B078-1DBD3FCB22C3}" presName="hierChild5" presStyleCnt="0"/>
      <dgm:spPr/>
    </dgm:pt>
    <dgm:pt modelId="{6A4525EC-65F9-4ACA-A8DD-A12DBEAF05B4}" type="pres">
      <dgm:prSet presAssocID="{E0432981-C682-40ED-8060-C89E0BB77C3B}" presName="hierChild5" presStyleCnt="0"/>
      <dgm:spPr/>
    </dgm:pt>
    <dgm:pt modelId="{BFDD4C59-2ED2-4A3A-BB88-13261F8E5576}" type="pres">
      <dgm:prSet presAssocID="{91CE1331-21E4-418B-B134-1E7CC13DB67D}" presName="Name37" presStyleLbl="parChTrans1D2" presStyleIdx="3" presStyleCnt="7"/>
      <dgm:spPr/>
    </dgm:pt>
    <dgm:pt modelId="{5AA7DABE-213D-4B42-854C-5AC19064D7F7}" type="pres">
      <dgm:prSet presAssocID="{6FF6FE72-6B96-42B5-85F1-489F16B2B3F1}" presName="hierRoot2" presStyleCnt="0">
        <dgm:presLayoutVars>
          <dgm:hierBranch val="init"/>
        </dgm:presLayoutVars>
      </dgm:prSet>
      <dgm:spPr/>
    </dgm:pt>
    <dgm:pt modelId="{87BC10ED-7F33-4726-BDE0-8B745E792865}" type="pres">
      <dgm:prSet presAssocID="{6FF6FE72-6B96-42B5-85F1-489F16B2B3F1}" presName="rootComposite" presStyleCnt="0"/>
      <dgm:spPr/>
    </dgm:pt>
    <dgm:pt modelId="{65433A5A-4E73-43F4-862D-732542F0D75B}" type="pres">
      <dgm:prSet presAssocID="{6FF6FE72-6B96-42B5-85F1-489F16B2B3F1}" presName="rootText" presStyleLbl="node2" presStyleIdx="3" presStyleCnt="6">
        <dgm:presLayoutVars>
          <dgm:chPref val="3"/>
        </dgm:presLayoutVars>
      </dgm:prSet>
      <dgm:spPr/>
    </dgm:pt>
    <dgm:pt modelId="{A97104DE-CEED-4C69-A255-9F9D5F9BE2DA}" type="pres">
      <dgm:prSet presAssocID="{6FF6FE72-6B96-42B5-85F1-489F16B2B3F1}" presName="rootConnector" presStyleLbl="node2" presStyleIdx="3" presStyleCnt="6"/>
      <dgm:spPr/>
    </dgm:pt>
    <dgm:pt modelId="{44C2FE05-F7A1-49F7-B853-2C3BC3D6D228}" type="pres">
      <dgm:prSet presAssocID="{6FF6FE72-6B96-42B5-85F1-489F16B2B3F1}" presName="hierChild4" presStyleCnt="0"/>
      <dgm:spPr/>
    </dgm:pt>
    <dgm:pt modelId="{964183CE-1184-46DF-9358-209B68E833F5}" type="pres">
      <dgm:prSet presAssocID="{6FF6FE72-6B96-42B5-85F1-489F16B2B3F1}" presName="hierChild5" presStyleCnt="0"/>
      <dgm:spPr/>
    </dgm:pt>
    <dgm:pt modelId="{CA94762C-0C57-4AC2-99B1-F59C387ADA4C}" type="pres">
      <dgm:prSet presAssocID="{11FD65CA-527B-48D7-9663-131CCCE96E69}" presName="Name37" presStyleLbl="parChTrans1D2" presStyleIdx="4" presStyleCnt="7"/>
      <dgm:spPr/>
    </dgm:pt>
    <dgm:pt modelId="{3742B73F-DFCC-45DD-99AB-8C8C72A4BEB7}" type="pres">
      <dgm:prSet presAssocID="{99F0B6DB-64C5-4816-991A-1FA207572B5A}" presName="hierRoot2" presStyleCnt="0">
        <dgm:presLayoutVars>
          <dgm:hierBranch val="init"/>
        </dgm:presLayoutVars>
      </dgm:prSet>
      <dgm:spPr/>
    </dgm:pt>
    <dgm:pt modelId="{3ED997D2-D3A1-45DC-A092-BD234C62C8F4}" type="pres">
      <dgm:prSet presAssocID="{99F0B6DB-64C5-4816-991A-1FA207572B5A}" presName="rootComposite" presStyleCnt="0"/>
      <dgm:spPr/>
    </dgm:pt>
    <dgm:pt modelId="{D66F0D1B-354C-44E3-B7F0-29812C45A575}" type="pres">
      <dgm:prSet presAssocID="{99F0B6DB-64C5-4816-991A-1FA207572B5A}" presName="rootText" presStyleLbl="node2" presStyleIdx="4" presStyleCnt="6">
        <dgm:presLayoutVars>
          <dgm:chPref val="3"/>
        </dgm:presLayoutVars>
      </dgm:prSet>
      <dgm:spPr/>
    </dgm:pt>
    <dgm:pt modelId="{765ACF98-7DE2-44A1-86EE-BD72AC440DFC}" type="pres">
      <dgm:prSet presAssocID="{99F0B6DB-64C5-4816-991A-1FA207572B5A}" presName="rootConnector" presStyleLbl="node2" presStyleIdx="4" presStyleCnt="6"/>
      <dgm:spPr/>
    </dgm:pt>
    <dgm:pt modelId="{E7E922B3-36E2-4954-851B-AC063EBF88CB}" type="pres">
      <dgm:prSet presAssocID="{99F0B6DB-64C5-4816-991A-1FA207572B5A}" presName="hierChild4" presStyleCnt="0"/>
      <dgm:spPr/>
    </dgm:pt>
    <dgm:pt modelId="{D92002AD-4A89-488A-AD17-E68E1EB1B10F}" type="pres">
      <dgm:prSet presAssocID="{C405CBC1-322E-4E42-B124-3828C4933570}" presName="Name37" presStyleLbl="parChTrans1D3" presStyleIdx="1" presStyleCnt="2"/>
      <dgm:spPr/>
    </dgm:pt>
    <dgm:pt modelId="{16E33CE5-9A1B-4B7E-BF2C-86C835104D32}" type="pres">
      <dgm:prSet presAssocID="{B2A24281-FFDC-4F3D-9196-1AD715D36B76}" presName="hierRoot2" presStyleCnt="0">
        <dgm:presLayoutVars>
          <dgm:hierBranch val="init"/>
        </dgm:presLayoutVars>
      </dgm:prSet>
      <dgm:spPr/>
    </dgm:pt>
    <dgm:pt modelId="{930792E0-991F-42AA-A3A4-84F750C52162}" type="pres">
      <dgm:prSet presAssocID="{B2A24281-FFDC-4F3D-9196-1AD715D36B76}" presName="rootComposite" presStyleCnt="0"/>
      <dgm:spPr/>
    </dgm:pt>
    <dgm:pt modelId="{1153B08C-EED4-4814-A93A-47A87065C902}" type="pres">
      <dgm:prSet presAssocID="{B2A24281-FFDC-4F3D-9196-1AD715D36B76}" presName="rootText" presStyleLbl="node3" presStyleIdx="1" presStyleCnt="2">
        <dgm:presLayoutVars>
          <dgm:chPref val="3"/>
        </dgm:presLayoutVars>
      </dgm:prSet>
      <dgm:spPr/>
    </dgm:pt>
    <dgm:pt modelId="{4090EB86-D48F-497F-9E2C-527A4B39C9A1}" type="pres">
      <dgm:prSet presAssocID="{B2A24281-FFDC-4F3D-9196-1AD715D36B76}" presName="rootConnector" presStyleLbl="node3" presStyleIdx="1" presStyleCnt="2"/>
      <dgm:spPr/>
    </dgm:pt>
    <dgm:pt modelId="{6027A7E7-CCCE-4660-AA80-77299E2FF4BF}" type="pres">
      <dgm:prSet presAssocID="{B2A24281-FFDC-4F3D-9196-1AD715D36B76}" presName="hierChild4" presStyleCnt="0"/>
      <dgm:spPr/>
    </dgm:pt>
    <dgm:pt modelId="{C3B94468-2CEB-4B3D-8006-55CF0003A1CE}" type="pres">
      <dgm:prSet presAssocID="{B2A24281-FFDC-4F3D-9196-1AD715D36B76}" presName="hierChild5" presStyleCnt="0"/>
      <dgm:spPr/>
    </dgm:pt>
    <dgm:pt modelId="{7F1DBE2C-051B-4AF3-8699-C528AB31A566}" type="pres">
      <dgm:prSet presAssocID="{99F0B6DB-64C5-4816-991A-1FA207572B5A}" presName="hierChild5" presStyleCnt="0"/>
      <dgm:spPr/>
    </dgm:pt>
    <dgm:pt modelId="{50A5CBDA-F891-4DEE-A72F-780B35768D0E}" type="pres">
      <dgm:prSet presAssocID="{A85E4978-8E83-4E3D-A2A9-E286584BC49D}" presName="Name37" presStyleLbl="parChTrans1D2" presStyleIdx="5" presStyleCnt="7"/>
      <dgm:spPr/>
    </dgm:pt>
    <dgm:pt modelId="{43879BAA-9506-4957-82B5-88B96B1B94A8}" type="pres">
      <dgm:prSet presAssocID="{102CBBBE-556F-417F-B167-F72019E02AB6}" presName="hierRoot2" presStyleCnt="0">
        <dgm:presLayoutVars>
          <dgm:hierBranch val="init"/>
        </dgm:presLayoutVars>
      </dgm:prSet>
      <dgm:spPr/>
    </dgm:pt>
    <dgm:pt modelId="{C8479997-735F-4877-8963-427A798F9669}" type="pres">
      <dgm:prSet presAssocID="{102CBBBE-556F-417F-B167-F72019E02AB6}" presName="rootComposite" presStyleCnt="0"/>
      <dgm:spPr/>
    </dgm:pt>
    <dgm:pt modelId="{A7218D19-3032-49FA-8D40-B8569A9E39E7}" type="pres">
      <dgm:prSet presAssocID="{102CBBBE-556F-417F-B167-F72019E02AB6}" presName="rootText" presStyleLbl="node2" presStyleIdx="5" presStyleCnt="6">
        <dgm:presLayoutVars>
          <dgm:chPref val="3"/>
        </dgm:presLayoutVars>
      </dgm:prSet>
      <dgm:spPr/>
    </dgm:pt>
    <dgm:pt modelId="{5C5D27F2-425B-4360-B904-2A03A44F4B47}" type="pres">
      <dgm:prSet presAssocID="{102CBBBE-556F-417F-B167-F72019E02AB6}" presName="rootConnector" presStyleLbl="node2" presStyleIdx="5" presStyleCnt="6"/>
      <dgm:spPr/>
    </dgm:pt>
    <dgm:pt modelId="{37363A91-0AF8-4810-A6AA-1DAFE71425BF}" type="pres">
      <dgm:prSet presAssocID="{102CBBBE-556F-417F-B167-F72019E02AB6}" presName="hierChild4" presStyleCnt="0"/>
      <dgm:spPr/>
    </dgm:pt>
    <dgm:pt modelId="{2ACB74C7-183A-45A4-9C35-25799B671CCC}" type="pres">
      <dgm:prSet presAssocID="{102CBBBE-556F-417F-B167-F72019E02AB6}" presName="hierChild5" presStyleCnt="0"/>
      <dgm:spPr/>
    </dgm:pt>
    <dgm:pt modelId="{B0818214-C3D2-44DF-B876-3E9504F8E14E}" type="pres">
      <dgm:prSet presAssocID="{9EB9F286-374B-40D4-AE1A-F4D9AF1059CE}" presName="hierChild3" presStyleCnt="0"/>
      <dgm:spPr/>
    </dgm:pt>
    <dgm:pt modelId="{98611F3C-ECBB-4970-A872-A7F10C1AC790}" type="pres">
      <dgm:prSet presAssocID="{5F516D56-BE1E-4EDB-8DD0-040BA8ACF483}" presName="Name111" presStyleLbl="parChTrans1D2" presStyleIdx="6" presStyleCnt="7"/>
      <dgm:spPr/>
    </dgm:pt>
    <dgm:pt modelId="{C403652C-D9D0-486A-9291-C26191257DB2}" type="pres">
      <dgm:prSet presAssocID="{F4C32FA9-DCB7-4E05-A875-10FFC74B2EDB}" presName="hierRoot3" presStyleCnt="0">
        <dgm:presLayoutVars>
          <dgm:hierBranch val="init"/>
        </dgm:presLayoutVars>
      </dgm:prSet>
      <dgm:spPr/>
    </dgm:pt>
    <dgm:pt modelId="{9BDE1251-43E2-4797-B6EA-E7C2F80D4DA1}" type="pres">
      <dgm:prSet presAssocID="{F4C32FA9-DCB7-4E05-A875-10FFC74B2EDB}" presName="rootComposite3" presStyleCnt="0"/>
      <dgm:spPr/>
    </dgm:pt>
    <dgm:pt modelId="{F19830AF-719E-4734-A577-1D8C05B4863B}" type="pres">
      <dgm:prSet presAssocID="{F4C32FA9-DCB7-4E05-A875-10FFC74B2EDB}" presName="rootText3" presStyleLbl="asst1" presStyleIdx="0" presStyleCnt="1">
        <dgm:presLayoutVars>
          <dgm:chPref val="3"/>
        </dgm:presLayoutVars>
      </dgm:prSet>
      <dgm:spPr/>
    </dgm:pt>
    <dgm:pt modelId="{70AF9A47-1457-4746-92BB-FA42CB96ADDC}" type="pres">
      <dgm:prSet presAssocID="{F4C32FA9-DCB7-4E05-A875-10FFC74B2EDB}" presName="rootConnector3" presStyleLbl="asst1" presStyleIdx="0" presStyleCnt="1"/>
      <dgm:spPr/>
    </dgm:pt>
    <dgm:pt modelId="{B557A252-316B-42EC-822E-A3D60CE8F711}" type="pres">
      <dgm:prSet presAssocID="{F4C32FA9-DCB7-4E05-A875-10FFC74B2EDB}" presName="hierChild6" presStyleCnt="0"/>
      <dgm:spPr/>
    </dgm:pt>
    <dgm:pt modelId="{972BA891-DEE6-4217-9283-F7B2E5DD63D5}" type="pres">
      <dgm:prSet presAssocID="{F4C32FA9-DCB7-4E05-A875-10FFC74B2EDB}" presName="hierChild7" presStyleCnt="0"/>
      <dgm:spPr/>
    </dgm:pt>
  </dgm:ptLst>
  <dgm:cxnLst>
    <dgm:cxn modelId="{6DEAA606-627F-4648-A05A-E9E80FB88849}" srcId="{30CB45F9-D464-479D-AE13-821E1747D4C1}" destId="{9EB9F286-374B-40D4-AE1A-F4D9AF1059CE}" srcOrd="0" destOrd="0" parTransId="{E250305E-1A63-4F2E-86DE-800F18752BA0}" sibTransId="{4F1CEEE0-6A28-4636-9163-3E53AE72CDFF}"/>
    <dgm:cxn modelId="{8B377A07-8DD6-4868-B83C-032BBE3A85E7}" type="presOf" srcId="{430A0D72-057E-4D80-A56C-DBD0AFA84C73}" destId="{1F15662A-CFF2-4A7B-B925-165D91ACC243}" srcOrd="0" destOrd="0" presId="urn:microsoft.com/office/officeart/2005/8/layout/orgChart1"/>
    <dgm:cxn modelId="{4192070B-E8A3-44F3-A274-87ACEB5ED46B}" type="presOf" srcId="{F4C32FA9-DCB7-4E05-A875-10FFC74B2EDB}" destId="{70AF9A47-1457-4746-92BB-FA42CB96ADDC}" srcOrd="1" destOrd="0" presId="urn:microsoft.com/office/officeart/2005/8/layout/orgChart1"/>
    <dgm:cxn modelId="{999C3A0C-C6BA-42BD-AEDB-0D4EA4A89694}" type="presOf" srcId="{102CBBBE-556F-417F-B167-F72019E02AB6}" destId="{5C5D27F2-425B-4360-B904-2A03A44F4B47}" srcOrd="1" destOrd="0" presId="urn:microsoft.com/office/officeart/2005/8/layout/orgChart1"/>
    <dgm:cxn modelId="{C341C70D-9DB0-4C2D-B9B1-3E7429BDE674}" type="presOf" srcId="{370C03D1-7E39-44EC-B078-1DBD3FCB22C3}" destId="{F546A0AB-3B6F-4DCD-A939-549EB231512E}" srcOrd="1" destOrd="0" presId="urn:microsoft.com/office/officeart/2005/8/layout/orgChart1"/>
    <dgm:cxn modelId="{6C36AB19-7212-4B51-803D-BA26CFBC3557}" srcId="{9EB9F286-374B-40D4-AE1A-F4D9AF1059CE}" destId="{6FF6FE72-6B96-42B5-85F1-489F16B2B3F1}" srcOrd="4" destOrd="0" parTransId="{91CE1331-21E4-418B-B134-1E7CC13DB67D}" sibTransId="{1BC3D452-8503-467A-84EB-6BBD4673D126}"/>
    <dgm:cxn modelId="{561EBB1A-D402-400B-841A-76768141F44B}" type="presOf" srcId="{BEBA3846-4463-4C23-A080-BAD76759EC7D}" destId="{6F6AB45A-411B-4EF3-A44C-061D0E297AA7}" srcOrd="0" destOrd="0" presId="urn:microsoft.com/office/officeart/2005/8/layout/orgChart1"/>
    <dgm:cxn modelId="{577AC31B-7F5F-4958-95C4-3864CC7D0850}" type="presOf" srcId="{A85E4978-8E83-4E3D-A2A9-E286584BC49D}" destId="{50A5CBDA-F891-4DEE-A72F-780B35768D0E}" srcOrd="0" destOrd="0" presId="urn:microsoft.com/office/officeart/2005/8/layout/orgChart1"/>
    <dgm:cxn modelId="{6F1BFD1B-9E97-40C0-808F-1D778148D9B2}" type="presOf" srcId="{C405CBC1-322E-4E42-B124-3828C4933570}" destId="{D92002AD-4A89-488A-AD17-E68E1EB1B10F}" srcOrd="0" destOrd="0" presId="urn:microsoft.com/office/officeart/2005/8/layout/orgChart1"/>
    <dgm:cxn modelId="{645E1024-2377-42A9-8DCF-E0F7D545D5E8}" type="presOf" srcId="{E0432981-C682-40ED-8060-C89E0BB77C3B}" destId="{697BBBA4-6749-4CEB-96EA-6F20A041D01A}" srcOrd="1" destOrd="0" presId="urn:microsoft.com/office/officeart/2005/8/layout/orgChart1"/>
    <dgm:cxn modelId="{AAEEBD24-7107-41AA-A043-C9DA24EC4220}" type="presOf" srcId="{B1DE02E3-A7D0-41A4-B975-B246FC6E2CE1}" destId="{A8CFDAE0-3B09-439F-8776-F2A77FF86475}" srcOrd="0" destOrd="0" presId="urn:microsoft.com/office/officeart/2005/8/layout/orgChart1"/>
    <dgm:cxn modelId="{B392892A-923A-4402-8744-7C6C3DD159FC}" type="presOf" srcId="{99F0B6DB-64C5-4816-991A-1FA207572B5A}" destId="{765ACF98-7DE2-44A1-86EE-BD72AC440DFC}" srcOrd="1" destOrd="0" presId="urn:microsoft.com/office/officeart/2005/8/layout/orgChart1"/>
    <dgm:cxn modelId="{B4FC102C-E3FE-48EB-8F2D-2BB78F332BBF}" srcId="{E0432981-C682-40ED-8060-C89E0BB77C3B}" destId="{370C03D1-7E39-44EC-B078-1DBD3FCB22C3}" srcOrd="0" destOrd="0" parTransId="{E8110775-7C84-4553-900D-A5F983F33FD2}" sibTransId="{6779A0C8-D2D4-4A90-A234-FBA9BB97A4D7}"/>
    <dgm:cxn modelId="{14CFE72E-E252-4DD5-B6A7-70E551F88B6F}" type="presOf" srcId="{370C03D1-7E39-44EC-B078-1DBD3FCB22C3}" destId="{C79EF6B8-FD3A-4B60-94E1-31DFD42EAE65}" srcOrd="0" destOrd="0" presId="urn:microsoft.com/office/officeart/2005/8/layout/orgChart1"/>
    <dgm:cxn modelId="{23C2EB38-E272-463D-BCC0-5282FEA15542}" type="presOf" srcId="{B1DE02E3-A7D0-41A4-B975-B246FC6E2CE1}" destId="{50E6D442-7F16-40DD-AE53-101DBEAB4750}" srcOrd="1" destOrd="0" presId="urn:microsoft.com/office/officeart/2005/8/layout/orgChart1"/>
    <dgm:cxn modelId="{A0F49741-603B-4F49-A2B1-EDC324FFE064}" type="presOf" srcId="{5F516D56-BE1E-4EDB-8DD0-040BA8ACF483}" destId="{98611F3C-ECBB-4970-A872-A7F10C1AC790}" srcOrd="0" destOrd="0" presId="urn:microsoft.com/office/officeart/2005/8/layout/orgChart1"/>
    <dgm:cxn modelId="{F44B6445-E821-42D1-A33E-08AE80DF8E84}" type="presOf" srcId="{1753CC7F-2E4F-45AE-B1F3-B152D00F8C7B}" destId="{A3A5CD81-8FC0-4D3F-B0BD-A03BDD71C59F}" srcOrd="1" destOrd="0" presId="urn:microsoft.com/office/officeart/2005/8/layout/orgChart1"/>
    <dgm:cxn modelId="{15846F4A-A80C-475B-A440-3048D171C6FF}" type="presOf" srcId="{B2A24281-FFDC-4F3D-9196-1AD715D36B76}" destId="{4090EB86-D48F-497F-9E2C-527A4B39C9A1}" srcOrd="1" destOrd="0" presId="urn:microsoft.com/office/officeart/2005/8/layout/orgChart1"/>
    <dgm:cxn modelId="{6F11DB50-59D4-4934-97B2-C98CBC4E0466}" type="presOf" srcId="{11FD65CA-527B-48D7-9663-131CCCE96E69}" destId="{CA94762C-0C57-4AC2-99B1-F59C387ADA4C}" srcOrd="0" destOrd="0" presId="urn:microsoft.com/office/officeart/2005/8/layout/orgChart1"/>
    <dgm:cxn modelId="{19874952-EF4D-4FCE-9144-291765507082}" srcId="{9EB9F286-374B-40D4-AE1A-F4D9AF1059CE}" destId="{F4C32FA9-DCB7-4E05-A875-10FFC74B2EDB}" srcOrd="0" destOrd="0" parTransId="{5F516D56-BE1E-4EDB-8DD0-040BA8ACF483}" sibTransId="{3273F251-0EDD-4123-9EFA-FD0832563155}"/>
    <dgm:cxn modelId="{27531A54-D9FF-4A3F-BDB8-F24BB195602B}" srcId="{9EB9F286-374B-40D4-AE1A-F4D9AF1059CE}" destId="{E0432981-C682-40ED-8060-C89E0BB77C3B}" srcOrd="3" destOrd="0" parTransId="{8FCF913F-6F37-4ABE-BC8A-D681FC2695BF}" sibTransId="{1C4AEE14-E03E-41A2-B965-B4CDEE395C4F}"/>
    <dgm:cxn modelId="{C3174076-08DC-4FC9-8F89-7DE3666DBA15}" type="presOf" srcId="{E8110775-7C84-4553-900D-A5F983F33FD2}" destId="{A867B24F-1557-4D38-B8FC-21751B4A38F8}" srcOrd="0" destOrd="0" presId="urn:microsoft.com/office/officeart/2005/8/layout/orgChart1"/>
    <dgm:cxn modelId="{97793859-C4BF-4917-A0C7-13A4BA6D6BEE}" type="presOf" srcId="{6FF6FE72-6B96-42B5-85F1-489F16B2B3F1}" destId="{65433A5A-4E73-43F4-862D-732542F0D75B}" srcOrd="0" destOrd="0" presId="urn:microsoft.com/office/officeart/2005/8/layout/orgChart1"/>
    <dgm:cxn modelId="{74FAD182-9C76-4360-A397-C7302342C1EE}" type="presOf" srcId="{8FCF913F-6F37-4ABE-BC8A-D681FC2695BF}" destId="{40C1569B-9100-4847-82E7-C8E99E9BDE9C}" srcOrd="0" destOrd="0" presId="urn:microsoft.com/office/officeart/2005/8/layout/orgChart1"/>
    <dgm:cxn modelId="{3FEA2188-0318-4985-BAC3-676FAAC2FE87}" type="presOf" srcId="{9EB9F286-374B-40D4-AE1A-F4D9AF1059CE}" destId="{55B2A065-B0C3-46A3-9BC0-66B546291A27}" srcOrd="1" destOrd="0" presId="urn:microsoft.com/office/officeart/2005/8/layout/orgChart1"/>
    <dgm:cxn modelId="{91C0F38F-05FE-4CF6-876F-81764DAEEEBA}" type="presOf" srcId="{6FF6FE72-6B96-42B5-85F1-489F16B2B3F1}" destId="{A97104DE-CEED-4C69-A255-9F9D5F9BE2DA}" srcOrd="1" destOrd="0" presId="urn:microsoft.com/office/officeart/2005/8/layout/orgChart1"/>
    <dgm:cxn modelId="{E50CFDA1-8D9B-431C-B541-0FAB50AC5CCA}" srcId="{99F0B6DB-64C5-4816-991A-1FA207572B5A}" destId="{B2A24281-FFDC-4F3D-9196-1AD715D36B76}" srcOrd="0" destOrd="0" parTransId="{C405CBC1-322E-4E42-B124-3828C4933570}" sibTransId="{1852039A-974C-4725-9BCD-C9824FB4778A}"/>
    <dgm:cxn modelId="{777CB7A8-28B8-4C31-80E5-51AA269F714B}" srcId="{9EB9F286-374B-40D4-AE1A-F4D9AF1059CE}" destId="{B1DE02E3-A7D0-41A4-B975-B246FC6E2CE1}" srcOrd="2" destOrd="0" parTransId="{430A0D72-057E-4D80-A56C-DBD0AFA84C73}" sibTransId="{D35A6AA2-0BB7-4757-B7FC-3C67B4979995}"/>
    <dgm:cxn modelId="{7ADF5FAC-118A-4A1D-AAB0-1A39BDCACFF8}" type="presOf" srcId="{9EB9F286-374B-40D4-AE1A-F4D9AF1059CE}" destId="{7960AD62-39FA-49D6-A55A-47E5BECC4FC7}" srcOrd="0" destOrd="0" presId="urn:microsoft.com/office/officeart/2005/8/layout/orgChart1"/>
    <dgm:cxn modelId="{86C1BBAC-6996-4AA4-8E16-E3E49CEABCED}" srcId="{9EB9F286-374B-40D4-AE1A-F4D9AF1059CE}" destId="{1753CC7F-2E4F-45AE-B1F3-B152D00F8C7B}" srcOrd="1" destOrd="0" parTransId="{BEBA3846-4463-4C23-A080-BAD76759EC7D}" sibTransId="{EC95BC83-5AE9-47C4-A8F5-1CF0A7E24289}"/>
    <dgm:cxn modelId="{004A1FB1-E088-4A8D-9C3F-53391DD37533}" type="presOf" srcId="{F4C32FA9-DCB7-4E05-A875-10FFC74B2EDB}" destId="{F19830AF-719E-4734-A577-1D8C05B4863B}" srcOrd="0" destOrd="0" presId="urn:microsoft.com/office/officeart/2005/8/layout/orgChart1"/>
    <dgm:cxn modelId="{EEF1AFB9-0BE2-42F6-B53E-8C5609795403}" type="presOf" srcId="{91CE1331-21E4-418B-B134-1E7CC13DB67D}" destId="{BFDD4C59-2ED2-4A3A-BB88-13261F8E5576}" srcOrd="0" destOrd="0" presId="urn:microsoft.com/office/officeart/2005/8/layout/orgChart1"/>
    <dgm:cxn modelId="{4297EDBD-9312-458D-A71F-813F78669670}" type="presOf" srcId="{102CBBBE-556F-417F-B167-F72019E02AB6}" destId="{A7218D19-3032-49FA-8D40-B8569A9E39E7}" srcOrd="0" destOrd="0" presId="urn:microsoft.com/office/officeart/2005/8/layout/orgChart1"/>
    <dgm:cxn modelId="{F88A34C2-B270-4B69-923C-2291314E4B83}" type="presOf" srcId="{99F0B6DB-64C5-4816-991A-1FA207572B5A}" destId="{D66F0D1B-354C-44E3-B7F0-29812C45A575}" srcOrd="0" destOrd="0" presId="urn:microsoft.com/office/officeart/2005/8/layout/orgChart1"/>
    <dgm:cxn modelId="{B93B45C5-B4ED-408D-9D1F-972715DAD8EA}" type="presOf" srcId="{E0432981-C682-40ED-8060-C89E0BB77C3B}" destId="{54A392C7-182E-4AD9-BF54-D0D9810B6E6E}" srcOrd="0" destOrd="0" presId="urn:microsoft.com/office/officeart/2005/8/layout/orgChart1"/>
    <dgm:cxn modelId="{BFAF34C6-1AE5-4EEA-B5DE-A83E49E1A547}" type="presOf" srcId="{1753CC7F-2E4F-45AE-B1F3-B152D00F8C7B}" destId="{83B7C574-934E-461D-A714-B5B3EE683A09}" srcOrd="0" destOrd="0" presId="urn:microsoft.com/office/officeart/2005/8/layout/orgChart1"/>
    <dgm:cxn modelId="{495F56CB-4224-463E-A585-2EC352FD3607}" srcId="{9EB9F286-374B-40D4-AE1A-F4D9AF1059CE}" destId="{99F0B6DB-64C5-4816-991A-1FA207572B5A}" srcOrd="5" destOrd="0" parTransId="{11FD65CA-527B-48D7-9663-131CCCE96E69}" sibTransId="{321BD4B6-3B49-4B52-9807-7F811CFA6FFB}"/>
    <dgm:cxn modelId="{3E281DCC-A459-46A8-9261-82D6A8200BE0}" type="presOf" srcId="{B2A24281-FFDC-4F3D-9196-1AD715D36B76}" destId="{1153B08C-EED4-4814-A93A-47A87065C902}" srcOrd="0" destOrd="0" presId="urn:microsoft.com/office/officeart/2005/8/layout/orgChart1"/>
    <dgm:cxn modelId="{66C674DF-41E2-4319-AEAB-71309DF06B23}" type="presOf" srcId="{30CB45F9-D464-479D-AE13-821E1747D4C1}" destId="{444042CF-947C-4F11-B2CC-9B89334C455C}" srcOrd="0" destOrd="0" presId="urn:microsoft.com/office/officeart/2005/8/layout/orgChart1"/>
    <dgm:cxn modelId="{A3B5D1E8-CE37-4F2B-9535-164CCFB29864}" srcId="{9EB9F286-374B-40D4-AE1A-F4D9AF1059CE}" destId="{102CBBBE-556F-417F-B167-F72019E02AB6}" srcOrd="6" destOrd="0" parTransId="{A85E4978-8E83-4E3D-A2A9-E286584BC49D}" sibTransId="{820DEFA2-B161-4282-8FC4-0C5D20A65A17}"/>
    <dgm:cxn modelId="{4B1EFD53-195B-4469-999A-F1E62F354DF3}" type="presParOf" srcId="{444042CF-947C-4F11-B2CC-9B89334C455C}" destId="{634DD88B-97F8-485E-A0FB-9942573183C2}" srcOrd="0" destOrd="0" presId="urn:microsoft.com/office/officeart/2005/8/layout/orgChart1"/>
    <dgm:cxn modelId="{3E14B91E-9E34-48BE-84D2-E2093DA37281}" type="presParOf" srcId="{634DD88B-97F8-485E-A0FB-9942573183C2}" destId="{32D2354D-E566-4FC4-9689-545C1FD6A3F7}" srcOrd="0" destOrd="0" presId="urn:microsoft.com/office/officeart/2005/8/layout/orgChart1"/>
    <dgm:cxn modelId="{F924A43F-C4B9-4937-B6AB-5CD86C9A0BCB}" type="presParOf" srcId="{32D2354D-E566-4FC4-9689-545C1FD6A3F7}" destId="{7960AD62-39FA-49D6-A55A-47E5BECC4FC7}" srcOrd="0" destOrd="0" presId="urn:microsoft.com/office/officeart/2005/8/layout/orgChart1"/>
    <dgm:cxn modelId="{2F5B9AA6-D05A-4BD0-809B-600929D9FA83}" type="presParOf" srcId="{32D2354D-E566-4FC4-9689-545C1FD6A3F7}" destId="{55B2A065-B0C3-46A3-9BC0-66B546291A27}" srcOrd="1" destOrd="0" presId="urn:microsoft.com/office/officeart/2005/8/layout/orgChart1"/>
    <dgm:cxn modelId="{50A3178D-BDC5-4711-853A-8BFD73C1FF67}" type="presParOf" srcId="{634DD88B-97F8-485E-A0FB-9942573183C2}" destId="{EA0FDF92-DF90-4C8B-ADEE-B75BFB319B3D}" srcOrd="1" destOrd="0" presId="urn:microsoft.com/office/officeart/2005/8/layout/orgChart1"/>
    <dgm:cxn modelId="{2DBC92FC-1F46-443D-A1E1-E4A4A4362570}" type="presParOf" srcId="{EA0FDF92-DF90-4C8B-ADEE-B75BFB319B3D}" destId="{6F6AB45A-411B-4EF3-A44C-061D0E297AA7}" srcOrd="0" destOrd="0" presId="urn:microsoft.com/office/officeart/2005/8/layout/orgChart1"/>
    <dgm:cxn modelId="{E39B7008-FFB9-48C9-82B9-2BA4B72A5474}" type="presParOf" srcId="{EA0FDF92-DF90-4C8B-ADEE-B75BFB319B3D}" destId="{1ADB9228-6B41-4875-B9A3-B466E461130A}" srcOrd="1" destOrd="0" presId="urn:microsoft.com/office/officeart/2005/8/layout/orgChart1"/>
    <dgm:cxn modelId="{97E83D93-F564-40F3-ACEA-9C89A19A25DB}" type="presParOf" srcId="{1ADB9228-6B41-4875-B9A3-B466E461130A}" destId="{2B8C1871-C3A1-4960-B4BE-6C2262DA749D}" srcOrd="0" destOrd="0" presId="urn:microsoft.com/office/officeart/2005/8/layout/orgChart1"/>
    <dgm:cxn modelId="{71D2F545-8BB8-4813-9879-E8F4ED94C63E}" type="presParOf" srcId="{2B8C1871-C3A1-4960-B4BE-6C2262DA749D}" destId="{83B7C574-934E-461D-A714-B5B3EE683A09}" srcOrd="0" destOrd="0" presId="urn:microsoft.com/office/officeart/2005/8/layout/orgChart1"/>
    <dgm:cxn modelId="{1B2B8078-5163-46B5-B184-C713EE9AF099}" type="presParOf" srcId="{2B8C1871-C3A1-4960-B4BE-6C2262DA749D}" destId="{A3A5CD81-8FC0-4D3F-B0BD-A03BDD71C59F}" srcOrd="1" destOrd="0" presId="urn:microsoft.com/office/officeart/2005/8/layout/orgChart1"/>
    <dgm:cxn modelId="{D75AEE84-F1A6-41AD-A0C9-55699C5F595F}" type="presParOf" srcId="{1ADB9228-6B41-4875-B9A3-B466E461130A}" destId="{1072ACE7-11F1-475A-B225-05BF0A0E0F6C}" srcOrd="1" destOrd="0" presId="urn:microsoft.com/office/officeart/2005/8/layout/orgChart1"/>
    <dgm:cxn modelId="{68C17886-AA22-45F4-B934-A951557B0CD9}" type="presParOf" srcId="{1ADB9228-6B41-4875-B9A3-B466E461130A}" destId="{D7177147-A079-4786-8EE6-427AECA6A15B}" srcOrd="2" destOrd="0" presId="urn:microsoft.com/office/officeart/2005/8/layout/orgChart1"/>
    <dgm:cxn modelId="{0B466D17-3DF9-4FAD-BC71-35D946BE5D25}" type="presParOf" srcId="{EA0FDF92-DF90-4C8B-ADEE-B75BFB319B3D}" destId="{1F15662A-CFF2-4A7B-B925-165D91ACC243}" srcOrd="2" destOrd="0" presId="urn:microsoft.com/office/officeart/2005/8/layout/orgChart1"/>
    <dgm:cxn modelId="{A0A8D6D2-5543-4C64-983A-A6542E926279}" type="presParOf" srcId="{EA0FDF92-DF90-4C8B-ADEE-B75BFB319B3D}" destId="{CC1A3F75-59B3-41BF-8D65-E1599EB7587C}" srcOrd="3" destOrd="0" presId="urn:microsoft.com/office/officeart/2005/8/layout/orgChart1"/>
    <dgm:cxn modelId="{6F036DBE-F628-4A60-91E3-B6E37F54A696}" type="presParOf" srcId="{CC1A3F75-59B3-41BF-8D65-E1599EB7587C}" destId="{77D2D341-AE60-4725-9AF2-5D25A81F55A7}" srcOrd="0" destOrd="0" presId="urn:microsoft.com/office/officeart/2005/8/layout/orgChart1"/>
    <dgm:cxn modelId="{C3E962A2-3EB9-4661-86F9-3D082F5DD9A2}" type="presParOf" srcId="{77D2D341-AE60-4725-9AF2-5D25A81F55A7}" destId="{A8CFDAE0-3B09-439F-8776-F2A77FF86475}" srcOrd="0" destOrd="0" presId="urn:microsoft.com/office/officeart/2005/8/layout/orgChart1"/>
    <dgm:cxn modelId="{DCDE989A-0094-40C8-BE1A-AAF36BD8D67F}" type="presParOf" srcId="{77D2D341-AE60-4725-9AF2-5D25A81F55A7}" destId="{50E6D442-7F16-40DD-AE53-101DBEAB4750}" srcOrd="1" destOrd="0" presId="urn:microsoft.com/office/officeart/2005/8/layout/orgChart1"/>
    <dgm:cxn modelId="{268AD6EC-F8FB-4AD4-964B-E043C54A3330}" type="presParOf" srcId="{CC1A3F75-59B3-41BF-8D65-E1599EB7587C}" destId="{91254A67-4C5E-423F-9DFD-23376C9E91CC}" srcOrd="1" destOrd="0" presId="urn:microsoft.com/office/officeart/2005/8/layout/orgChart1"/>
    <dgm:cxn modelId="{DB5A2E35-E0FC-457B-8867-39D3C38BD82A}" type="presParOf" srcId="{CC1A3F75-59B3-41BF-8D65-E1599EB7587C}" destId="{82A3B208-033C-46A2-BC00-A52583A109A7}" srcOrd="2" destOrd="0" presId="urn:microsoft.com/office/officeart/2005/8/layout/orgChart1"/>
    <dgm:cxn modelId="{DDD761C2-F179-428E-A7AD-0AD076E2098F}" type="presParOf" srcId="{EA0FDF92-DF90-4C8B-ADEE-B75BFB319B3D}" destId="{40C1569B-9100-4847-82E7-C8E99E9BDE9C}" srcOrd="4" destOrd="0" presId="urn:microsoft.com/office/officeart/2005/8/layout/orgChart1"/>
    <dgm:cxn modelId="{450FA654-44C8-4B37-941D-15D893AC0869}" type="presParOf" srcId="{EA0FDF92-DF90-4C8B-ADEE-B75BFB319B3D}" destId="{13385FDF-1E95-4B87-ADC6-D34E34845333}" srcOrd="5" destOrd="0" presId="urn:microsoft.com/office/officeart/2005/8/layout/orgChart1"/>
    <dgm:cxn modelId="{522FBDA4-C3BA-4388-9D55-1E97F4CD23CC}" type="presParOf" srcId="{13385FDF-1E95-4B87-ADC6-D34E34845333}" destId="{AEB0C339-24CC-476E-A2A2-9F26324F3FA2}" srcOrd="0" destOrd="0" presId="urn:microsoft.com/office/officeart/2005/8/layout/orgChart1"/>
    <dgm:cxn modelId="{53F10A0A-403E-431D-8C8E-2B13B43B32D0}" type="presParOf" srcId="{AEB0C339-24CC-476E-A2A2-9F26324F3FA2}" destId="{54A392C7-182E-4AD9-BF54-D0D9810B6E6E}" srcOrd="0" destOrd="0" presId="urn:microsoft.com/office/officeart/2005/8/layout/orgChart1"/>
    <dgm:cxn modelId="{4D40BED9-EB24-49E4-BD7C-3B20C7706AA6}" type="presParOf" srcId="{AEB0C339-24CC-476E-A2A2-9F26324F3FA2}" destId="{697BBBA4-6749-4CEB-96EA-6F20A041D01A}" srcOrd="1" destOrd="0" presId="urn:microsoft.com/office/officeart/2005/8/layout/orgChart1"/>
    <dgm:cxn modelId="{D2989822-1F0F-4A93-BF96-967E1E075A0B}" type="presParOf" srcId="{13385FDF-1E95-4B87-ADC6-D34E34845333}" destId="{5DA9FD6F-7618-4F84-83CC-8753BA706E6E}" srcOrd="1" destOrd="0" presId="urn:microsoft.com/office/officeart/2005/8/layout/orgChart1"/>
    <dgm:cxn modelId="{C462E0C8-DBB0-4810-B341-998E2648A1E8}" type="presParOf" srcId="{5DA9FD6F-7618-4F84-83CC-8753BA706E6E}" destId="{A867B24F-1557-4D38-B8FC-21751B4A38F8}" srcOrd="0" destOrd="0" presId="urn:microsoft.com/office/officeart/2005/8/layout/orgChart1"/>
    <dgm:cxn modelId="{C56085B1-8420-4174-906D-41341A67EA21}" type="presParOf" srcId="{5DA9FD6F-7618-4F84-83CC-8753BA706E6E}" destId="{C0C20FE5-29A9-4E90-8598-DE1705169889}" srcOrd="1" destOrd="0" presId="urn:microsoft.com/office/officeart/2005/8/layout/orgChart1"/>
    <dgm:cxn modelId="{1B03D131-74FA-48F8-8199-0B6BDA7B9806}" type="presParOf" srcId="{C0C20FE5-29A9-4E90-8598-DE1705169889}" destId="{0796FDB1-31DC-4FB1-BEDB-0F9C8656D7ED}" srcOrd="0" destOrd="0" presId="urn:microsoft.com/office/officeart/2005/8/layout/orgChart1"/>
    <dgm:cxn modelId="{EAA54E2A-DF51-4CE1-8111-98AB328EC6E7}" type="presParOf" srcId="{0796FDB1-31DC-4FB1-BEDB-0F9C8656D7ED}" destId="{C79EF6B8-FD3A-4B60-94E1-31DFD42EAE65}" srcOrd="0" destOrd="0" presId="urn:microsoft.com/office/officeart/2005/8/layout/orgChart1"/>
    <dgm:cxn modelId="{D280E98A-DF57-4CA4-8FDA-D20EB2B923B4}" type="presParOf" srcId="{0796FDB1-31DC-4FB1-BEDB-0F9C8656D7ED}" destId="{F546A0AB-3B6F-4DCD-A939-549EB231512E}" srcOrd="1" destOrd="0" presId="urn:microsoft.com/office/officeart/2005/8/layout/orgChart1"/>
    <dgm:cxn modelId="{7121055E-3B42-4CBF-8B14-0F7D64CAD62A}" type="presParOf" srcId="{C0C20FE5-29A9-4E90-8598-DE1705169889}" destId="{7C3DBE15-2CEF-4EED-BE65-8F7A73F9032A}" srcOrd="1" destOrd="0" presId="urn:microsoft.com/office/officeart/2005/8/layout/orgChart1"/>
    <dgm:cxn modelId="{C6A03DC7-35D7-461B-9480-E8D01E63074E}" type="presParOf" srcId="{C0C20FE5-29A9-4E90-8598-DE1705169889}" destId="{10D28CB6-508F-40B6-8049-53C841BF3CE4}" srcOrd="2" destOrd="0" presId="urn:microsoft.com/office/officeart/2005/8/layout/orgChart1"/>
    <dgm:cxn modelId="{61C6016F-2D74-49D7-BFC6-6CEF8B45FF10}" type="presParOf" srcId="{13385FDF-1E95-4B87-ADC6-D34E34845333}" destId="{6A4525EC-65F9-4ACA-A8DD-A12DBEAF05B4}" srcOrd="2" destOrd="0" presId="urn:microsoft.com/office/officeart/2005/8/layout/orgChart1"/>
    <dgm:cxn modelId="{ACC9E1AA-D5C9-4E66-93BF-9C72F20D6EB6}" type="presParOf" srcId="{EA0FDF92-DF90-4C8B-ADEE-B75BFB319B3D}" destId="{BFDD4C59-2ED2-4A3A-BB88-13261F8E5576}" srcOrd="6" destOrd="0" presId="urn:microsoft.com/office/officeart/2005/8/layout/orgChart1"/>
    <dgm:cxn modelId="{40227E49-7458-4E92-A683-4A177D68A696}" type="presParOf" srcId="{EA0FDF92-DF90-4C8B-ADEE-B75BFB319B3D}" destId="{5AA7DABE-213D-4B42-854C-5AC19064D7F7}" srcOrd="7" destOrd="0" presId="urn:microsoft.com/office/officeart/2005/8/layout/orgChart1"/>
    <dgm:cxn modelId="{DBF2DBB4-6826-428A-861A-43FF58044E75}" type="presParOf" srcId="{5AA7DABE-213D-4B42-854C-5AC19064D7F7}" destId="{87BC10ED-7F33-4726-BDE0-8B745E792865}" srcOrd="0" destOrd="0" presId="urn:microsoft.com/office/officeart/2005/8/layout/orgChart1"/>
    <dgm:cxn modelId="{5DC815A0-E6B4-4322-BAB6-B810878467ED}" type="presParOf" srcId="{87BC10ED-7F33-4726-BDE0-8B745E792865}" destId="{65433A5A-4E73-43F4-862D-732542F0D75B}" srcOrd="0" destOrd="0" presId="urn:microsoft.com/office/officeart/2005/8/layout/orgChart1"/>
    <dgm:cxn modelId="{C81EDF78-CA84-45B5-B1C2-D9AA5321ECA1}" type="presParOf" srcId="{87BC10ED-7F33-4726-BDE0-8B745E792865}" destId="{A97104DE-CEED-4C69-A255-9F9D5F9BE2DA}" srcOrd="1" destOrd="0" presId="urn:microsoft.com/office/officeart/2005/8/layout/orgChart1"/>
    <dgm:cxn modelId="{32BCA39D-1D32-4766-8E0C-2904A71CBAEC}" type="presParOf" srcId="{5AA7DABE-213D-4B42-854C-5AC19064D7F7}" destId="{44C2FE05-F7A1-49F7-B853-2C3BC3D6D228}" srcOrd="1" destOrd="0" presId="urn:microsoft.com/office/officeart/2005/8/layout/orgChart1"/>
    <dgm:cxn modelId="{CEFFD0C1-6ECC-4725-85C9-ED3F87553DAE}" type="presParOf" srcId="{5AA7DABE-213D-4B42-854C-5AC19064D7F7}" destId="{964183CE-1184-46DF-9358-209B68E833F5}" srcOrd="2" destOrd="0" presId="urn:microsoft.com/office/officeart/2005/8/layout/orgChart1"/>
    <dgm:cxn modelId="{F933D7C2-E4BD-41F5-9B8E-3A5CF9BBA122}" type="presParOf" srcId="{EA0FDF92-DF90-4C8B-ADEE-B75BFB319B3D}" destId="{CA94762C-0C57-4AC2-99B1-F59C387ADA4C}" srcOrd="8" destOrd="0" presId="urn:microsoft.com/office/officeart/2005/8/layout/orgChart1"/>
    <dgm:cxn modelId="{A60B07D5-C585-458D-ABBA-CEC77FCE8728}" type="presParOf" srcId="{EA0FDF92-DF90-4C8B-ADEE-B75BFB319B3D}" destId="{3742B73F-DFCC-45DD-99AB-8C8C72A4BEB7}" srcOrd="9" destOrd="0" presId="urn:microsoft.com/office/officeart/2005/8/layout/orgChart1"/>
    <dgm:cxn modelId="{152280E1-90FB-4456-8E52-C196EC25FAF8}" type="presParOf" srcId="{3742B73F-DFCC-45DD-99AB-8C8C72A4BEB7}" destId="{3ED997D2-D3A1-45DC-A092-BD234C62C8F4}" srcOrd="0" destOrd="0" presId="urn:microsoft.com/office/officeart/2005/8/layout/orgChart1"/>
    <dgm:cxn modelId="{78B98146-266D-47B7-96CD-282A5257AEF7}" type="presParOf" srcId="{3ED997D2-D3A1-45DC-A092-BD234C62C8F4}" destId="{D66F0D1B-354C-44E3-B7F0-29812C45A575}" srcOrd="0" destOrd="0" presId="urn:microsoft.com/office/officeart/2005/8/layout/orgChart1"/>
    <dgm:cxn modelId="{6FCFF269-FB56-488E-8887-C6F1E1D005FF}" type="presParOf" srcId="{3ED997D2-D3A1-45DC-A092-BD234C62C8F4}" destId="{765ACF98-7DE2-44A1-86EE-BD72AC440DFC}" srcOrd="1" destOrd="0" presId="urn:microsoft.com/office/officeart/2005/8/layout/orgChart1"/>
    <dgm:cxn modelId="{106F3505-BA81-4B3F-A051-DBE60902D0BE}" type="presParOf" srcId="{3742B73F-DFCC-45DD-99AB-8C8C72A4BEB7}" destId="{E7E922B3-36E2-4954-851B-AC063EBF88CB}" srcOrd="1" destOrd="0" presId="urn:microsoft.com/office/officeart/2005/8/layout/orgChart1"/>
    <dgm:cxn modelId="{C3E3683F-22A1-421D-B1FB-B76F5D0ED99A}" type="presParOf" srcId="{E7E922B3-36E2-4954-851B-AC063EBF88CB}" destId="{D92002AD-4A89-488A-AD17-E68E1EB1B10F}" srcOrd="0" destOrd="0" presId="urn:microsoft.com/office/officeart/2005/8/layout/orgChart1"/>
    <dgm:cxn modelId="{99A59CA1-7A2F-4CC3-ABAB-AEBD80A93923}" type="presParOf" srcId="{E7E922B3-36E2-4954-851B-AC063EBF88CB}" destId="{16E33CE5-9A1B-4B7E-BF2C-86C835104D32}" srcOrd="1" destOrd="0" presId="urn:microsoft.com/office/officeart/2005/8/layout/orgChart1"/>
    <dgm:cxn modelId="{3C9280EC-49EB-4413-926A-1238DCE96F8A}" type="presParOf" srcId="{16E33CE5-9A1B-4B7E-BF2C-86C835104D32}" destId="{930792E0-991F-42AA-A3A4-84F750C52162}" srcOrd="0" destOrd="0" presId="urn:microsoft.com/office/officeart/2005/8/layout/orgChart1"/>
    <dgm:cxn modelId="{30C1D086-4C46-4045-9DD2-BC7201623531}" type="presParOf" srcId="{930792E0-991F-42AA-A3A4-84F750C52162}" destId="{1153B08C-EED4-4814-A93A-47A87065C902}" srcOrd="0" destOrd="0" presId="urn:microsoft.com/office/officeart/2005/8/layout/orgChart1"/>
    <dgm:cxn modelId="{5B73797F-39BF-45DD-B244-7CDBBB6B267E}" type="presParOf" srcId="{930792E0-991F-42AA-A3A4-84F750C52162}" destId="{4090EB86-D48F-497F-9E2C-527A4B39C9A1}" srcOrd="1" destOrd="0" presId="urn:microsoft.com/office/officeart/2005/8/layout/orgChart1"/>
    <dgm:cxn modelId="{5967EF50-3144-4CF1-B3E5-DCFCC2DFF5D9}" type="presParOf" srcId="{16E33CE5-9A1B-4B7E-BF2C-86C835104D32}" destId="{6027A7E7-CCCE-4660-AA80-77299E2FF4BF}" srcOrd="1" destOrd="0" presId="urn:microsoft.com/office/officeart/2005/8/layout/orgChart1"/>
    <dgm:cxn modelId="{738BB293-8D85-4E47-A044-D364E9F7AD65}" type="presParOf" srcId="{16E33CE5-9A1B-4B7E-BF2C-86C835104D32}" destId="{C3B94468-2CEB-4B3D-8006-55CF0003A1CE}" srcOrd="2" destOrd="0" presId="urn:microsoft.com/office/officeart/2005/8/layout/orgChart1"/>
    <dgm:cxn modelId="{D5EF003A-E8DB-42AD-B21E-151B34911858}" type="presParOf" srcId="{3742B73F-DFCC-45DD-99AB-8C8C72A4BEB7}" destId="{7F1DBE2C-051B-4AF3-8699-C528AB31A566}" srcOrd="2" destOrd="0" presId="urn:microsoft.com/office/officeart/2005/8/layout/orgChart1"/>
    <dgm:cxn modelId="{70C12F4D-F6D6-4064-A350-E4ED8743694D}" type="presParOf" srcId="{EA0FDF92-DF90-4C8B-ADEE-B75BFB319B3D}" destId="{50A5CBDA-F891-4DEE-A72F-780B35768D0E}" srcOrd="10" destOrd="0" presId="urn:microsoft.com/office/officeart/2005/8/layout/orgChart1"/>
    <dgm:cxn modelId="{0EF750AA-8677-4826-A159-EC0EB6668ACC}" type="presParOf" srcId="{EA0FDF92-DF90-4C8B-ADEE-B75BFB319B3D}" destId="{43879BAA-9506-4957-82B5-88B96B1B94A8}" srcOrd="11" destOrd="0" presId="urn:microsoft.com/office/officeart/2005/8/layout/orgChart1"/>
    <dgm:cxn modelId="{93D1C36D-C218-4CFD-8319-ED4FC18E57F8}" type="presParOf" srcId="{43879BAA-9506-4957-82B5-88B96B1B94A8}" destId="{C8479997-735F-4877-8963-427A798F9669}" srcOrd="0" destOrd="0" presId="urn:microsoft.com/office/officeart/2005/8/layout/orgChart1"/>
    <dgm:cxn modelId="{27EAE2A5-4381-43A4-912D-52DF44382005}" type="presParOf" srcId="{C8479997-735F-4877-8963-427A798F9669}" destId="{A7218D19-3032-49FA-8D40-B8569A9E39E7}" srcOrd="0" destOrd="0" presId="urn:microsoft.com/office/officeart/2005/8/layout/orgChart1"/>
    <dgm:cxn modelId="{DCB0A6CA-8A47-4FFF-BBC4-092358DFE9D9}" type="presParOf" srcId="{C8479997-735F-4877-8963-427A798F9669}" destId="{5C5D27F2-425B-4360-B904-2A03A44F4B47}" srcOrd="1" destOrd="0" presId="urn:microsoft.com/office/officeart/2005/8/layout/orgChart1"/>
    <dgm:cxn modelId="{B7FA430D-B619-4E8D-AE7C-B340B2536A9E}" type="presParOf" srcId="{43879BAA-9506-4957-82B5-88B96B1B94A8}" destId="{37363A91-0AF8-4810-A6AA-1DAFE71425BF}" srcOrd="1" destOrd="0" presId="urn:microsoft.com/office/officeart/2005/8/layout/orgChart1"/>
    <dgm:cxn modelId="{34BF554E-0310-4E47-A8FC-83DC8BB351BA}" type="presParOf" srcId="{43879BAA-9506-4957-82B5-88B96B1B94A8}" destId="{2ACB74C7-183A-45A4-9C35-25799B671CCC}" srcOrd="2" destOrd="0" presId="urn:microsoft.com/office/officeart/2005/8/layout/orgChart1"/>
    <dgm:cxn modelId="{247DA198-AA8F-4588-B174-1711CC24ECC3}" type="presParOf" srcId="{634DD88B-97F8-485E-A0FB-9942573183C2}" destId="{B0818214-C3D2-44DF-B876-3E9504F8E14E}" srcOrd="2" destOrd="0" presId="urn:microsoft.com/office/officeart/2005/8/layout/orgChart1"/>
    <dgm:cxn modelId="{376667B4-81DC-4068-997A-E5FA06734BE2}" type="presParOf" srcId="{B0818214-C3D2-44DF-B876-3E9504F8E14E}" destId="{98611F3C-ECBB-4970-A872-A7F10C1AC790}" srcOrd="0" destOrd="0" presId="urn:microsoft.com/office/officeart/2005/8/layout/orgChart1"/>
    <dgm:cxn modelId="{FAF1EA0B-4D9A-49D3-9B38-D56BB209BABE}" type="presParOf" srcId="{B0818214-C3D2-44DF-B876-3E9504F8E14E}" destId="{C403652C-D9D0-486A-9291-C26191257DB2}" srcOrd="1" destOrd="0" presId="urn:microsoft.com/office/officeart/2005/8/layout/orgChart1"/>
    <dgm:cxn modelId="{78E80F66-131F-43FA-B4B9-C454610737B7}" type="presParOf" srcId="{C403652C-D9D0-486A-9291-C26191257DB2}" destId="{9BDE1251-43E2-4797-B6EA-E7C2F80D4DA1}" srcOrd="0" destOrd="0" presId="urn:microsoft.com/office/officeart/2005/8/layout/orgChart1"/>
    <dgm:cxn modelId="{DCA3616D-5F31-4E78-A18C-1F05624F8F3D}" type="presParOf" srcId="{9BDE1251-43E2-4797-B6EA-E7C2F80D4DA1}" destId="{F19830AF-719E-4734-A577-1D8C05B4863B}" srcOrd="0" destOrd="0" presId="urn:microsoft.com/office/officeart/2005/8/layout/orgChart1"/>
    <dgm:cxn modelId="{455056FF-BC30-4B77-A6C7-F323E0B66713}" type="presParOf" srcId="{9BDE1251-43E2-4797-B6EA-E7C2F80D4DA1}" destId="{70AF9A47-1457-4746-92BB-FA42CB96ADDC}" srcOrd="1" destOrd="0" presId="urn:microsoft.com/office/officeart/2005/8/layout/orgChart1"/>
    <dgm:cxn modelId="{288C49BA-0A41-44BE-8275-EA702BC24644}" type="presParOf" srcId="{C403652C-D9D0-486A-9291-C26191257DB2}" destId="{B557A252-316B-42EC-822E-A3D60CE8F711}" srcOrd="1" destOrd="0" presId="urn:microsoft.com/office/officeart/2005/8/layout/orgChart1"/>
    <dgm:cxn modelId="{959027E5-6AFA-488E-886C-CB0D3E942370}" type="presParOf" srcId="{C403652C-D9D0-486A-9291-C26191257DB2}" destId="{972BA891-DEE6-4217-9283-F7B2E5DD63D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11F3C-ECBB-4970-A872-A7F10C1AC790}">
      <dsp:nvSpPr>
        <dsp:cNvPr id="0" name=""/>
        <dsp:cNvSpPr/>
      </dsp:nvSpPr>
      <dsp:spPr>
        <a:xfrm>
          <a:off x="3548719" y="1715515"/>
          <a:ext cx="108880" cy="477001"/>
        </a:xfrm>
        <a:custGeom>
          <a:avLst/>
          <a:gdLst/>
          <a:ahLst/>
          <a:cxnLst/>
          <a:rect l="0" t="0" r="0" b="0"/>
          <a:pathLst>
            <a:path>
              <a:moveTo>
                <a:pt x="108880" y="0"/>
              </a:moveTo>
              <a:lnTo>
                <a:pt x="108880" y="477001"/>
              </a:lnTo>
              <a:lnTo>
                <a:pt x="0" y="477001"/>
              </a:lnTo>
            </a:path>
          </a:pathLst>
        </a:custGeom>
        <a:noFill/>
        <a:ln w="10795"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A5CBDA-F891-4DEE-A72F-780B35768D0E}">
      <dsp:nvSpPr>
        <dsp:cNvPr id="0" name=""/>
        <dsp:cNvSpPr/>
      </dsp:nvSpPr>
      <dsp:spPr>
        <a:xfrm>
          <a:off x="3657600" y="1715515"/>
          <a:ext cx="3136803" cy="954003"/>
        </a:xfrm>
        <a:custGeom>
          <a:avLst/>
          <a:gdLst/>
          <a:ahLst/>
          <a:cxnLst/>
          <a:rect l="0" t="0" r="0" b="0"/>
          <a:pathLst>
            <a:path>
              <a:moveTo>
                <a:pt x="0" y="0"/>
              </a:moveTo>
              <a:lnTo>
                <a:pt x="0" y="845122"/>
              </a:lnTo>
              <a:lnTo>
                <a:pt x="3136803" y="845122"/>
              </a:lnTo>
              <a:lnTo>
                <a:pt x="3136803" y="954003"/>
              </a:lnTo>
            </a:path>
          </a:pathLst>
        </a:custGeom>
        <a:noFill/>
        <a:ln w="10795"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92002AD-4A89-488A-AD17-E68E1EB1B10F}">
      <dsp:nvSpPr>
        <dsp:cNvPr id="0" name=""/>
        <dsp:cNvSpPr/>
      </dsp:nvSpPr>
      <dsp:spPr>
        <a:xfrm>
          <a:off x="5124898" y="3187998"/>
          <a:ext cx="155543" cy="477001"/>
        </a:xfrm>
        <a:custGeom>
          <a:avLst/>
          <a:gdLst/>
          <a:ahLst/>
          <a:cxnLst/>
          <a:rect l="0" t="0" r="0" b="0"/>
          <a:pathLst>
            <a:path>
              <a:moveTo>
                <a:pt x="0" y="0"/>
              </a:moveTo>
              <a:lnTo>
                <a:pt x="0" y="477001"/>
              </a:lnTo>
              <a:lnTo>
                <a:pt x="155543" y="477001"/>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94762C-0C57-4AC2-99B1-F59C387ADA4C}">
      <dsp:nvSpPr>
        <dsp:cNvPr id="0" name=""/>
        <dsp:cNvSpPr/>
      </dsp:nvSpPr>
      <dsp:spPr>
        <a:xfrm>
          <a:off x="3657600" y="1715515"/>
          <a:ext cx="1882082" cy="954003"/>
        </a:xfrm>
        <a:custGeom>
          <a:avLst/>
          <a:gdLst/>
          <a:ahLst/>
          <a:cxnLst/>
          <a:rect l="0" t="0" r="0" b="0"/>
          <a:pathLst>
            <a:path>
              <a:moveTo>
                <a:pt x="0" y="0"/>
              </a:moveTo>
              <a:lnTo>
                <a:pt x="0" y="845122"/>
              </a:lnTo>
              <a:lnTo>
                <a:pt x="1882082" y="845122"/>
              </a:lnTo>
              <a:lnTo>
                <a:pt x="1882082" y="954003"/>
              </a:lnTo>
            </a:path>
          </a:pathLst>
        </a:custGeom>
        <a:noFill/>
        <a:ln w="10795"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D4C59-2ED2-4A3A-BB88-13261F8E5576}">
      <dsp:nvSpPr>
        <dsp:cNvPr id="0" name=""/>
        <dsp:cNvSpPr/>
      </dsp:nvSpPr>
      <dsp:spPr>
        <a:xfrm>
          <a:off x="3657600" y="1715515"/>
          <a:ext cx="627360" cy="954003"/>
        </a:xfrm>
        <a:custGeom>
          <a:avLst/>
          <a:gdLst/>
          <a:ahLst/>
          <a:cxnLst/>
          <a:rect l="0" t="0" r="0" b="0"/>
          <a:pathLst>
            <a:path>
              <a:moveTo>
                <a:pt x="0" y="0"/>
              </a:moveTo>
              <a:lnTo>
                <a:pt x="0" y="845122"/>
              </a:lnTo>
              <a:lnTo>
                <a:pt x="627360" y="845122"/>
              </a:lnTo>
              <a:lnTo>
                <a:pt x="627360" y="954003"/>
              </a:lnTo>
            </a:path>
          </a:pathLst>
        </a:custGeom>
        <a:noFill/>
        <a:ln w="10795"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867B24F-1557-4D38-B8FC-21751B4A38F8}">
      <dsp:nvSpPr>
        <dsp:cNvPr id="0" name=""/>
        <dsp:cNvSpPr/>
      </dsp:nvSpPr>
      <dsp:spPr>
        <a:xfrm>
          <a:off x="2615455" y="3187998"/>
          <a:ext cx="155543" cy="477001"/>
        </a:xfrm>
        <a:custGeom>
          <a:avLst/>
          <a:gdLst/>
          <a:ahLst/>
          <a:cxnLst/>
          <a:rect l="0" t="0" r="0" b="0"/>
          <a:pathLst>
            <a:path>
              <a:moveTo>
                <a:pt x="0" y="0"/>
              </a:moveTo>
              <a:lnTo>
                <a:pt x="0" y="477001"/>
              </a:lnTo>
              <a:lnTo>
                <a:pt x="155543" y="477001"/>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0C1569B-9100-4847-82E7-C8E99E9BDE9C}">
      <dsp:nvSpPr>
        <dsp:cNvPr id="0" name=""/>
        <dsp:cNvSpPr/>
      </dsp:nvSpPr>
      <dsp:spPr>
        <a:xfrm>
          <a:off x="3030239" y="1715515"/>
          <a:ext cx="627360" cy="954003"/>
        </a:xfrm>
        <a:custGeom>
          <a:avLst/>
          <a:gdLst/>
          <a:ahLst/>
          <a:cxnLst/>
          <a:rect l="0" t="0" r="0" b="0"/>
          <a:pathLst>
            <a:path>
              <a:moveTo>
                <a:pt x="627360" y="0"/>
              </a:moveTo>
              <a:lnTo>
                <a:pt x="627360" y="845122"/>
              </a:lnTo>
              <a:lnTo>
                <a:pt x="0" y="845122"/>
              </a:lnTo>
              <a:lnTo>
                <a:pt x="0" y="954003"/>
              </a:lnTo>
            </a:path>
          </a:pathLst>
        </a:custGeom>
        <a:noFill/>
        <a:ln w="10795"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F15662A-CFF2-4A7B-B925-165D91ACC243}">
      <dsp:nvSpPr>
        <dsp:cNvPr id="0" name=""/>
        <dsp:cNvSpPr/>
      </dsp:nvSpPr>
      <dsp:spPr>
        <a:xfrm>
          <a:off x="1775517" y="1715515"/>
          <a:ext cx="1882082" cy="954003"/>
        </a:xfrm>
        <a:custGeom>
          <a:avLst/>
          <a:gdLst/>
          <a:ahLst/>
          <a:cxnLst/>
          <a:rect l="0" t="0" r="0" b="0"/>
          <a:pathLst>
            <a:path>
              <a:moveTo>
                <a:pt x="1882082" y="0"/>
              </a:moveTo>
              <a:lnTo>
                <a:pt x="1882082" y="845122"/>
              </a:lnTo>
              <a:lnTo>
                <a:pt x="0" y="845122"/>
              </a:lnTo>
              <a:lnTo>
                <a:pt x="0" y="954003"/>
              </a:lnTo>
            </a:path>
          </a:pathLst>
        </a:custGeom>
        <a:noFill/>
        <a:ln w="10795"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F6AB45A-411B-4EF3-A44C-061D0E297AA7}">
      <dsp:nvSpPr>
        <dsp:cNvPr id="0" name=""/>
        <dsp:cNvSpPr/>
      </dsp:nvSpPr>
      <dsp:spPr>
        <a:xfrm>
          <a:off x="520796" y="1715515"/>
          <a:ext cx="3136803" cy="954003"/>
        </a:xfrm>
        <a:custGeom>
          <a:avLst/>
          <a:gdLst/>
          <a:ahLst/>
          <a:cxnLst/>
          <a:rect l="0" t="0" r="0" b="0"/>
          <a:pathLst>
            <a:path>
              <a:moveTo>
                <a:pt x="3136803" y="0"/>
              </a:moveTo>
              <a:lnTo>
                <a:pt x="3136803" y="845122"/>
              </a:lnTo>
              <a:lnTo>
                <a:pt x="0" y="845122"/>
              </a:lnTo>
              <a:lnTo>
                <a:pt x="0" y="954003"/>
              </a:lnTo>
            </a:path>
          </a:pathLst>
        </a:custGeom>
        <a:noFill/>
        <a:ln w="10795"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960AD62-39FA-49D6-A55A-47E5BECC4FC7}">
      <dsp:nvSpPr>
        <dsp:cNvPr id="0" name=""/>
        <dsp:cNvSpPr/>
      </dsp:nvSpPr>
      <dsp:spPr>
        <a:xfrm>
          <a:off x="3139120" y="1197035"/>
          <a:ext cx="1036959" cy="518479"/>
        </a:xfrm>
        <a:prstGeom prst="rect">
          <a:avLst/>
        </a:prstGeom>
        <a:solidFill>
          <a:schemeClr val="accent1">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National Coordinator</a:t>
          </a:r>
        </a:p>
      </dsp:txBody>
      <dsp:txXfrm>
        <a:off x="3139120" y="1197035"/>
        <a:ext cx="1036959" cy="518479"/>
      </dsp:txXfrm>
    </dsp:sp>
    <dsp:sp modelId="{83B7C574-934E-461D-A714-B5B3EE683A09}">
      <dsp:nvSpPr>
        <dsp:cNvPr id="0" name=""/>
        <dsp:cNvSpPr/>
      </dsp:nvSpPr>
      <dsp:spPr>
        <a:xfrm>
          <a:off x="2316" y="2669518"/>
          <a:ext cx="1036959" cy="518479"/>
        </a:xfrm>
        <a:prstGeom prst="rect">
          <a:avLst/>
        </a:prstGeom>
        <a:solidFill>
          <a:schemeClr val="accent1">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Volunteer Coordinator</a:t>
          </a:r>
        </a:p>
      </dsp:txBody>
      <dsp:txXfrm>
        <a:off x="2316" y="2669518"/>
        <a:ext cx="1036959" cy="518479"/>
      </dsp:txXfrm>
    </dsp:sp>
    <dsp:sp modelId="{A8CFDAE0-3B09-439F-8776-F2A77FF86475}">
      <dsp:nvSpPr>
        <dsp:cNvPr id="0" name=""/>
        <dsp:cNvSpPr/>
      </dsp:nvSpPr>
      <dsp:spPr>
        <a:xfrm>
          <a:off x="1257037" y="2669518"/>
          <a:ext cx="1036959" cy="518479"/>
        </a:xfrm>
        <a:prstGeom prst="rect">
          <a:avLst/>
        </a:prstGeom>
        <a:solidFill>
          <a:schemeClr val="accent1">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Training Coordinator</a:t>
          </a:r>
        </a:p>
      </dsp:txBody>
      <dsp:txXfrm>
        <a:off x="1257037" y="2669518"/>
        <a:ext cx="1036959" cy="518479"/>
      </dsp:txXfrm>
    </dsp:sp>
    <dsp:sp modelId="{54A392C7-182E-4AD9-BF54-D0D9810B6E6E}">
      <dsp:nvSpPr>
        <dsp:cNvPr id="0" name=""/>
        <dsp:cNvSpPr/>
      </dsp:nvSpPr>
      <dsp:spPr>
        <a:xfrm>
          <a:off x="2511759" y="2669518"/>
          <a:ext cx="1036959" cy="518479"/>
        </a:xfrm>
        <a:prstGeom prst="rect">
          <a:avLst/>
        </a:prstGeom>
        <a:solidFill>
          <a:schemeClr val="accent1">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Regional  Coordinators</a:t>
          </a:r>
        </a:p>
      </dsp:txBody>
      <dsp:txXfrm>
        <a:off x="2511759" y="2669518"/>
        <a:ext cx="1036959" cy="518479"/>
      </dsp:txXfrm>
    </dsp:sp>
    <dsp:sp modelId="{C79EF6B8-FD3A-4B60-94E1-31DFD42EAE65}">
      <dsp:nvSpPr>
        <dsp:cNvPr id="0" name=""/>
        <dsp:cNvSpPr/>
      </dsp:nvSpPr>
      <dsp:spPr>
        <a:xfrm>
          <a:off x="2770999" y="3405759"/>
          <a:ext cx="1036959" cy="518479"/>
        </a:xfrm>
        <a:prstGeom prst="rect">
          <a:avLst/>
        </a:prstGeom>
        <a:solidFill>
          <a:schemeClr val="accent1">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Foster &amp; Transport Volunteers</a:t>
          </a:r>
          <a:endParaRPr lang="en-US" sz="1200" kern="1200" dirty="0"/>
        </a:p>
      </dsp:txBody>
      <dsp:txXfrm>
        <a:off x="2770999" y="3405759"/>
        <a:ext cx="1036959" cy="518479"/>
      </dsp:txXfrm>
    </dsp:sp>
    <dsp:sp modelId="{65433A5A-4E73-43F4-862D-732542F0D75B}">
      <dsp:nvSpPr>
        <dsp:cNvPr id="0" name=""/>
        <dsp:cNvSpPr/>
      </dsp:nvSpPr>
      <dsp:spPr>
        <a:xfrm>
          <a:off x="3766480" y="2669518"/>
          <a:ext cx="1036959" cy="518479"/>
        </a:xfrm>
        <a:prstGeom prst="rect">
          <a:avLst/>
        </a:prstGeom>
        <a:solidFill>
          <a:schemeClr val="accent1">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Inquiries Coordinator</a:t>
          </a:r>
        </a:p>
      </dsp:txBody>
      <dsp:txXfrm>
        <a:off x="3766480" y="2669518"/>
        <a:ext cx="1036959" cy="518479"/>
      </dsp:txXfrm>
    </dsp:sp>
    <dsp:sp modelId="{D66F0D1B-354C-44E3-B7F0-29812C45A575}">
      <dsp:nvSpPr>
        <dsp:cNvPr id="0" name=""/>
        <dsp:cNvSpPr/>
      </dsp:nvSpPr>
      <dsp:spPr>
        <a:xfrm>
          <a:off x="5021202" y="2669518"/>
          <a:ext cx="1036959" cy="518479"/>
        </a:xfrm>
        <a:prstGeom prst="rect">
          <a:avLst/>
        </a:prstGeom>
        <a:solidFill>
          <a:schemeClr val="accent1">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Outreach Coordinator</a:t>
          </a:r>
        </a:p>
      </dsp:txBody>
      <dsp:txXfrm>
        <a:off x="5021202" y="2669518"/>
        <a:ext cx="1036959" cy="518479"/>
      </dsp:txXfrm>
    </dsp:sp>
    <dsp:sp modelId="{1153B08C-EED4-4814-A93A-47A87065C902}">
      <dsp:nvSpPr>
        <dsp:cNvPr id="0" name=""/>
        <dsp:cNvSpPr/>
      </dsp:nvSpPr>
      <dsp:spPr>
        <a:xfrm>
          <a:off x="5280442" y="3405759"/>
          <a:ext cx="1036959" cy="518479"/>
        </a:xfrm>
        <a:prstGeom prst="rect">
          <a:avLst/>
        </a:prstGeom>
        <a:solidFill>
          <a:schemeClr val="accent1">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Social Media Volunteers</a:t>
          </a:r>
        </a:p>
      </dsp:txBody>
      <dsp:txXfrm>
        <a:off x="5280442" y="3405759"/>
        <a:ext cx="1036959" cy="518479"/>
      </dsp:txXfrm>
    </dsp:sp>
    <dsp:sp modelId="{A7218D19-3032-49FA-8D40-B8569A9E39E7}">
      <dsp:nvSpPr>
        <dsp:cNvPr id="0" name=""/>
        <dsp:cNvSpPr/>
      </dsp:nvSpPr>
      <dsp:spPr>
        <a:xfrm>
          <a:off x="6275923" y="2669518"/>
          <a:ext cx="1036959" cy="518479"/>
        </a:xfrm>
        <a:prstGeom prst="rect">
          <a:avLst/>
        </a:prstGeom>
        <a:solidFill>
          <a:schemeClr val="accent1">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IT</a:t>
          </a:r>
        </a:p>
        <a:p>
          <a:pPr marL="0" lvl="0" indent="0" algn="ctr" defTabSz="533400">
            <a:lnSpc>
              <a:spcPct val="90000"/>
            </a:lnSpc>
            <a:spcBef>
              <a:spcPct val="0"/>
            </a:spcBef>
            <a:spcAft>
              <a:spcPct val="35000"/>
            </a:spcAft>
            <a:buNone/>
          </a:pPr>
          <a:r>
            <a:rPr lang="en-US" sz="1200" kern="1200" dirty="0"/>
            <a:t>Networking</a:t>
          </a:r>
        </a:p>
      </dsp:txBody>
      <dsp:txXfrm>
        <a:off x="6275923" y="2669518"/>
        <a:ext cx="1036959" cy="518479"/>
      </dsp:txXfrm>
    </dsp:sp>
    <dsp:sp modelId="{F19830AF-719E-4734-A577-1D8C05B4863B}">
      <dsp:nvSpPr>
        <dsp:cNvPr id="0" name=""/>
        <dsp:cNvSpPr/>
      </dsp:nvSpPr>
      <dsp:spPr>
        <a:xfrm>
          <a:off x="2511759" y="1933276"/>
          <a:ext cx="1036959" cy="518479"/>
        </a:xfrm>
        <a:prstGeom prst="rect">
          <a:avLst/>
        </a:prstGeom>
        <a:solidFill>
          <a:schemeClr val="accent1">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National Advisor</a:t>
          </a:r>
        </a:p>
      </dsp:txBody>
      <dsp:txXfrm>
        <a:off x="2511759" y="1933276"/>
        <a:ext cx="1036959" cy="51847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7E937-2C44-4F3B-97C1-0379A2061145}" type="datetimeFigureOut">
              <a:rPr lang="en-US" smtClean="0"/>
              <a:t>9/5/2025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368724-5300-4B0B-8063-6E7EE638095C}" type="slidenum">
              <a:rPr lang="en-US" smtClean="0"/>
              <a:t>‹#›</a:t>
            </a:fld>
            <a:endParaRPr lang="en-US"/>
          </a:p>
        </p:txBody>
      </p:sp>
    </p:spTree>
    <p:extLst>
      <p:ext uri="{BB962C8B-B14F-4D97-AF65-F5344CB8AC3E}">
        <p14:creationId xmlns:p14="http://schemas.microsoft.com/office/powerpoint/2010/main" val="98995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9/5/2025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9/5/2025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9/5/2025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9/5/2025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9/5/2025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9/5/2025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hyperlink" Target="https://pixel-slinger.deviantart.com/art/Still-Life-Boots-412860575" TargetMode="External"/><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s://tstrust.org/adoption-application/"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s://tstrust.org/request-to-surrender/"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hyperlink" Target="https://pixabay.com/de/regeln-like-daumen-hoch-ja-1752626/"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tstrust.org/wp-content/uploads/2023/11/Tibbie-Tips.pdf"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diagramLayout" Target="../diagrams/layout1.xml"/><Relationship Id="rId7" Type="http://schemas.openxmlformats.org/officeDocument/2006/relationships/hyperlink" Target="https://tstrust.org/about-tsca-rescue/" TargetMode="Externa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hyperlink" Target="https://www.goodfreephotos.com/vector-images/cartoon-girl-in-cowboy-hat-vector-clipart.png.php"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https://pixabay.com/en/work-place-pc-screen-computer-305110/" TargetMode="External"/><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8.xml"/><Relationship Id="rId4" Type="http://schemas.openxmlformats.org/officeDocument/2006/relationships/hyperlink" Target="https://tstrust.org/quiz-30000-foot-overview-lesson-1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tsca.ws/"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kc.org/akc-rescue-network/" TargetMode="External"/><Relationship Id="rId1" Type="http://schemas.openxmlformats.org/officeDocument/2006/relationships/slideLayout" Target="../slideLayouts/slideLayout8.xml"/><Relationship Id="rId5" Type="http://schemas.openxmlformats.org/officeDocument/2006/relationships/hyperlink" Target="https://creativecommons.org/licenses/by-sa/3.0/" TargetMode="External"/><Relationship Id="rId4" Type="http://schemas.openxmlformats.org/officeDocument/2006/relationships/hyperlink" Target="https://en.wikiversity.org/wiki/Volunteer_motivati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agaric.coop/blog/build-and-manage-online-donations-drupal-give-module" TargetMode="External"/><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publicdomainpictures.net/view-image.php?image=22574" TargetMode="External"/><Relationship Id="rId2" Type="http://schemas.openxmlformats.org/officeDocument/2006/relationships/image" Target="../media/image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6D8B-35C6-332B-6CAC-2610823D8A8C}"/>
              </a:ext>
            </a:extLst>
          </p:cNvPr>
          <p:cNvSpPr>
            <a:spLocks noGrp="1"/>
          </p:cNvSpPr>
          <p:nvPr>
            <p:ph type="ctrTitle"/>
          </p:nvPr>
        </p:nvSpPr>
        <p:spPr/>
        <p:txBody>
          <a:bodyPr/>
          <a:lstStyle/>
          <a:p>
            <a:r>
              <a:rPr lang="en-US" dirty="0"/>
              <a:t>Introduction to </a:t>
            </a:r>
            <a:br>
              <a:rPr lang="en-US" dirty="0"/>
            </a:br>
            <a:r>
              <a:rPr lang="en-US" dirty="0"/>
              <a:t>TSCA Rescue</a:t>
            </a:r>
          </a:p>
        </p:txBody>
      </p:sp>
      <p:sp>
        <p:nvSpPr>
          <p:cNvPr id="3" name="Subtitle 2">
            <a:extLst>
              <a:ext uri="{FF2B5EF4-FFF2-40B4-BE49-F238E27FC236}">
                <a16:creationId xmlns:a16="http://schemas.microsoft.com/office/drawing/2014/main" id="{92926B1C-BDD7-8D09-C6ED-1F0544F23B16}"/>
              </a:ext>
            </a:extLst>
          </p:cNvPr>
          <p:cNvSpPr>
            <a:spLocks noGrp="1"/>
          </p:cNvSpPr>
          <p:nvPr>
            <p:ph type="subTitle" idx="1"/>
          </p:nvPr>
        </p:nvSpPr>
        <p:spPr/>
        <p:txBody>
          <a:bodyPr/>
          <a:lstStyle/>
          <a:p>
            <a:r>
              <a:rPr lang="en-US" dirty="0"/>
              <a:t>A 30,000 Foot Overview</a:t>
            </a:r>
          </a:p>
          <a:p>
            <a:pPr algn="r"/>
            <a:r>
              <a:rPr lang="en-US" sz="1400" dirty="0"/>
              <a:t>Lesson 1A</a:t>
            </a:r>
          </a:p>
        </p:txBody>
      </p:sp>
      <p:pic>
        <p:nvPicPr>
          <p:cNvPr id="5" name="Picture 4">
            <a:extLst>
              <a:ext uri="{FF2B5EF4-FFF2-40B4-BE49-F238E27FC236}">
                <a16:creationId xmlns:a16="http://schemas.microsoft.com/office/drawing/2014/main" id="{A2751297-06B0-9ABB-3E29-83DDBD10E108}"/>
              </a:ext>
            </a:extLst>
          </p:cNvPr>
          <p:cNvPicPr>
            <a:picLocks noChangeAspect="1"/>
          </p:cNvPicPr>
          <p:nvPr/>
        </p:nvPicPr>
        <p:blipFill>
          <a:blip r:embed="rId2"/>
          <a:stretch>
            <a:fillRect/>
          </a:stretch>
        </p:blipFill>
        <p:spPr>
          <a:xfrm>
            <a:off x="6618061" y="1181914"/>
            <a:ext cx="1905266" cy="1905266"/>
          </a:xfrm>
          <a:prstGeom prst="rect">
            <a:avLst/>
          </a:prstGeom>
        </p:spPr>
      </p:pic>
    </p:spTree>
    <p:extLst>
      <p:ext uri="{BB962C8B-B14F-4D97-AF65-F5344CB8AC3E}">
        <p14:creationId xmlns:p14="http://schemas.microsoft.com/office/powerpoint/2010/main" val="2046404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81DFF-B585-350C-DBDC-25D0602AD598}"/>
              </a:ext>
            </a:extLst>
          </p:cNvPr>
          <p:cNvSpPr>
            <a:spLocks noGrp="1"/>
          </p:cNvSpPr>
          <p:nvPr>
            <p:ph type="title"/>
          </p:nvPr>
        </p:nvSpPr>
        <p:spPr/>
        <p:txBody>
          <a:bodyPr/>
          <a:lstStyle/>
          <a:p>
            <a:r>
              <a:rPr lang="en-US" dirty="0">
                <a:solidFill>
                  <a:schemeClr val="accent1">
                    <a:lumMod val="75000"/>
                  </a:schemeClr>
                </a:solidFill>
              </a:rPr>
              <a:t>What does TSCA Rescue do?</a:t>
            </a:r>
          </a:p>
        </p:txBody>
      </p:sp>
      <p:sp>
        <p:nvSpPr>
          <p:cNvPr id="3" name="Text Placeholder 2">
            <a:extLst>
              <a:ext uri="{FF2B5EF4-FFF2-40B4-BE49-F238E27FC236}">
                <a16:creationId xmlns:a16="http://schemas.microsoft.com/office/drawing/2014/main" id="{BA8149B1-9A8C-D9D3-1F2A-F6E36C799D8D}"/>
              </a:ext>
            </a:extLst>
          </p:cNvPr>
          <p:cNvSpPr>
            <a:spLocks noGrp="1"/>
          </p:cNvSpPr>
          <p:nvPr>
            <p:ph type="body" idx="1"/>
          </p:nvPr>
        </p:nvSpPr>
        <p:spPr/>
        <p:txBody>
          <a:bodyPr>
            <a:normAutofit lnSpcReduction="10000"/>
          </a:bodyPr>
          <a:lstStyle/>
          <a:p>
            <a:r>
              <a:rPr lang="en-US" dirty="0"/>
              <a:t>In this section, we break down TSCA Rescue’s job. We’re still flying at 30,000 feet – so “how” we do the job will come in later lessons.</a:t>
            </a:r>
          </a:p>
        </p:txBody>
      </p:sp>
    </p:spTree>
    <p:extLst>
      <p:ext uri="{BB962C8B-B14F-4D97-AF65-F5344CB8AC3E}">
        <p14:creationId xmlns:p14="http://schemas.microsoft.com/office/powerpoint/2010/main" val="3472916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0AF1-4271-CD9E-02C7-83BBF2DDADD1}"/>
              </a:ext>
            </a:extLst>
          </p:cNvPr>
          <p:cNvSpPr>
            <a:spLocks noGrp="1"/>
          </p:cNvSpPr>
          <p:nvPr>
            <p:ph type="title"/>
          </p:nvPr>
        </p:nvSpPr>
        <p:spPr/>
        <p:txBody>
          <a:bodyPr>
            <a:normAutofit/>
          </a:bodyPr>
          <a:lstStyle/>
          <a:p>
            <a:r>
              <a:rPr lang="en-US" dirty="0"/>
              <a:t>What does TSCA Rescue do?</a:t>
            </a:r>
            <a:br>
              <a:rPr lang="en-US" dirty="0"/>
            </a:br>
            <a:endParaRPr lang="en-US" dirty="0"/>
          </a:p>
        </p:txBody>
      </p:sp>
      <p:sp>
        <p:nvSpPr>
          <p:cNvPr id="3" name="Content Placeholder 2">
            <a:extLst>
              <a:ext uri="{FF2B5EF4-FFF2-40B4-BE49-F238E27FC236}">
                <a16:creationId xmlns:a16="http://schemas.microsoft.com/office/drawing/2014/main" id="{92AA9423-C52E-4849-7CA2-A0D127308EE4}"/>
              </a:ext>
            </a:extLst>
          </p:cNvPr>
          <p:cNvSpPr>
            <a:spLocks noGrp="1"/>
          </p:cNvSpPr>
          <p:nvPr>
            <p:ph idx="1"/>
          </p:nvPr>
        </p:nvSpPr>
        <p:spPr/>
        <p:txBody>
          <a:bodyPr>
            <a:normAutofit lnSpcReduction="10000"/>
          </a:bodyPr>
          <a:lstStyle/>
          <a:p>
            <a:pPr marL="0" indent="0">
              <a:buNone/>
            </a:pPr>
            <a:r>
              <a:rPr lang="en-US" dirty="0"/>
              <a:t>We are a </a:t>
            </a:r>
            <a:r>
              <a:rPr lang="en-US" dirty="0">
                <a:solidFill>
                  <a:schemeClr val="accent1">
                    <a:lumMod val="75000"/>
                  </a:schemeClr>
                </a:solidFill>
              </a:rPr>
              <a:t>breed rescue</a:t>
            </a:r>
            <a:r>
              <a:rPr lang="en-US" dirty="0"/>
              <a:t>. That means we’re allowed to intake only purebred Tibbies. Easier said than done.  </a:t>
            </a:r>
          </a:p>
          <a:p>
            <a:pPr marL="0" indent="0">
              <a:buNone/>
            </a:pPr>
            <a:r>
              <a:rPr lang="en-US" dirty="0"/>
              <a:t>When a dog that needs rescuing comes to our attention, it is TSCA Rescue’s job to decide whether the dog is a Tibbie. In turn, that determines whether we ask the Trust for financial support. The Trust must agree with our call before we intake the dog, and the Trust has the final say. </a:t>
            </a:r>
          </a:p>
          <a:p>
            <a:pPr marL="0" indent="0">
              <a:buNone/>
            </a:pPr>
            <a:r>
              <a:rPr lang="en-US" dirty="0"/>
              <a:t>Sometimes rescue Tibbies have AKC “papers,” showing that they are purebred Tibbies. Most of the time, however, there’s no proof of breed, and the breed (or mix of breeds) is someone’s guess. That someone may be a shelter, another rescue, or even the dog’s owner.  They may be knowledgeable about Tibbies, or not; the guess may be right or wrong. </a:t>
            </a:r>
          </a:p>
          <a:p>
            <a:pPr marL="0" indent="0">
              <a:buNone/>
            </a:pPr>
            <a:r>
              <a:rPr lang="en-US" dirty="0"/>
              <a:t>Often, shelters and other rescues label Tibbies as another breed (such as a Peke mix), or they label another breed (such as a Peke mix) as a Tibbie. Even the owner may not really know whether a dog is a Tibbie or not a Tibbie.</a:t>
            </a:r>
          </a:p>
        </p:txBody>
      </p:sp>
      <p:sp>
        <p:nvSpPr>
          <p:cNvPr id="4" name="Text Placeholder 3">
            <a:extLst>
              <a:ext uri="{FF2B5EF4-FFF2-40B4-BE49-F238E27FC236}">
                <a16:creationId xmlns:a16="http://schemas.microsoft.com/office/drawing/2014/main" id="{35ECE435-A884-1D17-A57A-5365057057B0}"/>
              </a:ext>
            </a:extLst>
          </p:cNvPr>
          <p:cNvSpPr>
            <a:spLocks noGrp="1"/>
          </p:cNvSpPr>
          <p:nvPr>
            <p:ph type="body" sz="half" idx="2"/>
          </p:nvPr>
        </p:nvSpPr>
        <p:spPr/>
        <p:txBody>
          <a:bodyPr/>
          <a:lstStyle/>
          <a:p>
            <a:endParaRPr lang="en-US" dirty="0"/>
          </a:p>
          <a:p>
            <a:r>
              <a:rPr lang="en-US" sz="2000" dirty="0"/>
              <a:t>Tibbie or Not Tibbie? That is the question.</a:t>
            </a:r>
          </a:p>
        </p:txBody>
      </p:sp>
    </p:spTree>
    <p:extLst>
      <p:ext uri="{BB962C8B-B14F-4D97-AF65-F5344CB8AC3E}">
        <p14:creationId xmlns:p14="http://schemas.microsoft.com/office/powerpoint/2010/main" val="358424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5C2CF-7A1A-6942-316B-A80765803B71}"/>
              </a:ext>
            </a:extLst>
          </p:cNvPr>
          <p:cNvSpPr>
            <a:spLocks noGrp="1"/>
          </p:cNvSpPr>
          <p:nvPr>
            <p:ph type="title"/>
          </p:nvPr>
        </p:nvSpPr>
        <p:spPr/>
        <p:txBody>
          <a:bodyPr>
            <a:normAutofit/>
          </a:bodyPr>
          <a:lstStyle/>
          <a:p>
            <a:r>
              <a:rPr lang="en-US" dirty="0"/>
              <a:t>What does TSCA Rescue do?</a:t>
            </a:r>
          </a:p>
        </p:txBody>
      </p:sp>
      <p:pic>
        <p:nvPicPr>
          <p:cNvPr id="20" name="Picture Placeholder 19">
            <a:extLst>
              <a:ext uri="{FF2B5EF4-FFF2-40B4-BE49-F238E27FC236}">
                <a16:creationId xmlns:a16="http://schemas.microsoft.com/office/drawing/2014/main" id="{8DFE7DF2-333A-E320-8FEE-E86B7BBBD06B}"/>
              </a:ext>
            </a:extLst>
          </p:cNvPr>
          <p:cNvPicPr>
            <a:picLocks noGrp="1" noChangeAspect="1"/>
          </p:cNvPicPr>
          <p:nvPr>
            <p:ph type="pic" idx="1"/>
          </p:nvPr>
        </p:nvPicPr>
        <p:blipFill rotWithShape="1">
          <a:blip r:embed="rId2"/>
          <a:srcRect l="-17657" r="-17657"/>
          <a:stretch/>
        </p:blipFill>
        <p:spPr>
          <a:xfrm>
            <a:off x="3570644" y="767419"/>
            <a:ext cx="7952572" cy="5224101"/>
          </a:xfrm>
          <a:solidFill>
            <a:schemeClr val="bg1"/>
          </a:solidFill>
        </p:spPr>
      </p:pic>
      <p:sp>
        <p:nvSpPr>
          <p:cNvPr id="4" name="Text Placeholder 3">
            <a:extLst>
              <a:ext uri="{FF2B5EF4-FFF2-40B4-BE49-F238E27FC236}">
                <a16:creationId xmlns:a16="http://schemas.microsoft.com/office/drawing/2014/main" id="{44CCCA34-FE42-897E-2ABC-646D07FD020E}"/>
              </a:ext>
            </a:extLst>
          </p:cNvPr>
          <p:cNvSpPr>
            <a:spLocks noGrp="1"/>
          </p:cNvSpPr>
          <p:nvPr>
            <p:ph type="body" sz="half" idx="2"/>
          </p:nvPr>
        </p:nvSpPr>
        <p:spPr/>
        <p:txBody>
          <a:bodyPr/>
          <a:lstStyle/>
          <a:p>
            <a:endParaRPr lang="en-US" dirty="0"/>
          </a:p>
          <a:p>
            <a:r>
              <a:rPr lang="en-US" sz="2000" dirty="0"/>
              <a:t>Tibbies are closely related to other Asian breeds. </a:t>
            </a:r>
          </a:p>
        </p:txBody>
      </p:sp>
      <p:sp>
        <p:nvSpPr>
          <p:cNvPr id="3" name="TextBox 2">
            <a:extLst>
              <a:ext uri="{FF2B5EF4-FFF2-40B4-BE49-F238E27FC236}">
                <a16:creationId xmlns:a16="http://schemas.microsoft.com/office/drawing/2014/main" id="{9C71A1DB-8638-614D-BF6E-8702BEE108D0}"/>
              </a:ext>
            </a:extLst>
          </p:cNvPr>
          <p:cNvSpPr txBox="1"/>
          <p:nvPr/>
        </p:nvSpPr>
        <p:spPr>
          <a:xfrm>
            <a:off x="3815020" y="1177558"/>
            <a:ext cx="1872548" cy="2308324"/>
          </a:xfrm>
          <a:prstGeom prst="rect">
            <a:avLst/>
          </a:prstGeom>
          <a:noFill/>
        </p:spPr>
        <p:txBody>
          <a:bodyPr wrap="square" rtlCol="0">
            <a:spAutoFit/>
          </a:bodyPr>
          <a:lstStyle/>
          <a:p>
            <a:r>
              <a:rPr lang="en-US" dirty="0">
                <a:solidFill>
                  <a:schemeClr val="accent1">
                    <a:lumMod val="75000"/>
                  </a:schemeClr>
                </a:solidFill>
              </a:rPr>
              <a:t>Tibbies share significant percentages of the DNA that determines “breed” with other small Asian breeds. </a:t>
            </a:r>
          </a:p>
        </p:txBody>
      </p:sp>
      <p:sp>
        <p:nvSpPr>
          <p:cNvPr id="5" name="TextBox 4">
            <a:extLst>
              <a:ext uri="{FF2B5EF4-FFF2-40B4-BE49-F238E27FC236}">
                <a16:creationId xmlns:a16="http://schemas.microsoft.com/office/drawing/2014/main" id="{A1DE653F-ECBD-F510-E5AA-523363DD1130}"/>
              </a:ext>
            </a:extLst>
          </p:cNvPr>
          <p:cNvSpPr txBox="1"/>
          <p:nvPr/>
        </p:nvSpPr>
        <p:spPr>
          <a:xfrm>
            <a:off x="9116568" y="5659694"/>
            <a:ext cx="2487010" cy="430887"/>
          </a:xfrm>
          <a:prstGeom prst="rect">
            <a:avLst/>
          </a:prstGeom>
          <a:noFill/>
        </p:spPr>
        <p:txBody>
          <a:bodyPr wrap="square" rtlCol="0">
            <a:spAutoFit/>
          </a:bodyPr>
          <a:lstStyle/>
          <a:p>
            <a:r>
              <a:rPr lang="en-US" sz="1100" dirty="0"/>
              <a:t>Source: </a:t>
            </a:r>
            <a:r>
              <a:rPr lang="en-US" sz="1100" i="1" dirty="0"/>
              <a:t>The Guardian</a:t>
            </a:r>
            <a:r>
              <a:rPr lang="en-US" sz="1100" dirty="0"/>
              <a:t> based on Canine Genome Project data, 10/2020</a:t>
            </a:r>
          </a:p>
        </p:txBody>
      </p:sp>
    </p:spTree>
    <p:extLst>
      <p:ext uri="{BB962C8B-B14F-4D97-AF65-F5344CB8AC3E}">
        <p14:creationId xmlns:p14="http://schemas.microsoft.com/office/powerpoint/2010/main" val="2523175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BA79E-23DA-366F-9130-9909B9B12A23}"/>
              </a:ext>
            </a:extLst>
          </p:cNvPr>
          <p:cNvSpPr>
            <a:spLocks noGrp="1"/>
          </p:cNvSpPr>
          <p:nvPr>
            <p:ph type="title"/>
          </p:nvPr>
        </p:nvSpPr>
        <p:spPr/>
        <p:txBody>
          <a:bodyPr>
            <a:normAutofit/>
          </a:bodyPr>
          <a:lstStyle/>
          <a:p>
            <a:r>
              <a:rPr lang="en-US" dirty="0"/>
              <a:t>What does TSCA Rescue do?</a:t>
            </a:r>
            <a:br>
              <a:rPr lang="en-US" dirty="0"/>
            </a:br>
            <a:endParaRPr lang="en-US" dirty="0"/>
          </a:p>
        </p:txBody>
      </p:sp>
      <p:sp>
        <p:nvSpPr>
          <p:cNvPr id="3" name="Content Placeholder 2">
            <a:extLst>
              <a:ext uri="{FF2B5EF4-FFF2-40B4-BE49-F238E27FC236}">
                <a16:creationId xmlns:a16="http://schemas.microsoft.com/office/drawing/2014/main" id="{34C49F0A-528F-044E-884B-555B272315C9}"/>
              </a:ext>
            </a:extLst>
          </p:cNvPr>
          <p:cNvSpPr>
            <a:spLocks noGrp="1"/>
          </p:cNvSpPr>
          <p:nvPr>
            <p:ph idx="1"/>
          </p:nvPr>
        </p:nvSpPr>
        <p:spPr/>
        <p:txBody>
          <a:bodyPr>
            <a:normAutofit lnSpcReduction="10000"/>
          </a:bodyPr>
          <a:lstStyle/>
          <a:p>
            <a:pPr marL="0" indent="0">
              <a:buNone/>
            </a:pPr>
            <a:r>
              <a:rPr lang="en-US" dirty="0"/>
              <a:t>Since Tibbies are closely related to other Asian breeds, they sometimes closely resemble each other. Which of these adorbs little ones are purebred Tibbies?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Stumped? A lesson on breed identification is available.</a:t>
            </a:r>
          </a:p>
        </p:txBody>
      </p:sp>
      <p:sp>
        <p:nvSpPr>
          <p:cNvPr id="4" name="Text Placeholder 3">
            <a:extLst>
              <a:ext uri="{FF2B5EF4-FFF2-40B4-BE49-F238E27FC236}">
                <a16:creationId xmlns:a16="http://schemas.microsoft.com/office/drawing/2014/main" id="{AC892557-DD2C-9160-042F-27A9F764F32D}"/>
              </a:ext>
            </a:extLst>
          </p:cNvPr>
          <p:cNvSpPr>
            <a:spLocks noGrp="1"/>
          </p:cNvSpPr>
          <p:nvPr>
            <p:ph type="body" sz="half" idx="2"/>
          </p:nvPr>
        </p:nvSpPr>
        <p:spPr/>
        <p:txBody>
          <a:bodyPr/>
          <a:lstStyle/>
          <a:p>
            <a:endParaRPr lang="en-US" dirty="0"/>
          </a:p>
          <a:p>
            <a:r>
              <a:rPr lang="en-US" sz="2000" dirty="0"/>
              <a:t>Breed identification is the first job.</a:t>
            </a:r>
          </a:p>
        </p:txBody>
      </p:sp>
      <p:pic>
        <p:nvPicPr>
          <p:cNvPr id="6" name="Picture 5">
            <a:extLst>
              <a:ext uri="{FF2B5EF4-FFF2-40B4-BE49-F238E27FC236}">
                <a16:creationId xmlns:a16="http://schemas.microsoft.com/office/drawing/2014/main" id="{29F45E25-ACE9-5C91-965A-C5C96580F8D0}"/>
              </a:ext>
            </a:extLst>
          </p:cNvPr>
          <p:cNvPicPr>
            <a:picLocks noChangeAspect="1"/>
          </p:cNvPicPr>
          <p:nvPr/>
        </p:nvPicPr>
        <p:blipFill rotWithShape="1">
          <a:blip r:embed="rId2"/>
          <a:srcRect b="13164"/>
          <a:stretch/>
        </p:blipFill>
        <p:spPr>
          <a:xfrm>
            <a:off x="6447599" y="2127157"/>
            <a:ext cx="2248800" cy="2603685"/>
          </a:xfrm>
          <a:prstGeom prst="rect">
            <a:avLst/>
          </a:prstGeom>
        </p:spPr>
      </p:pic>
      <p:pic>
        <p:nvPicPr>
          <p:cNvPr id="8" name="Picture 7">
            <a:extLst>
              <a:ext uri="{FF2B5EF4-FFF2-40B4-BE49-F238E27FC236}">
                <a16:creationId xmlns:a16="http://schemas.microsoft.com/office/drawing/2014/main" id="{03E4542D-C8D1-48FD-FD0D-374BE6888F9D}"/>
              </a:ext>
            </a:extLst>
          </p:cNvPr>
          <p:cNvPicPr>
            <a:picLocks noChangeAspect="1"/>
          </p:cNvPicPr>
          <p:nvPr/>
        </p:nvPicPr>
        <p:blipFill>
          <a:blip r:embed="rId3"/>
          <a:stretch>
            <a:fillRect/>
          </a:stretch>
        </p:blipFill>
        <p:spPr>
          <a:xfrm>
            <a:off x="3867912" y="2127157"/>
            <a:ext cx="2364727" cy="2398875"/>
          </a:xfrm>
          <a:prstGeom prst="rect">
            <a:avLst/>
          </a:prstGeom>
        </p:spPr>
      </p:pic>
      <p:pic>
        <p:nvPicPr>
          <p:cNvPr id="10" name="Picture 9">
            <a:extLst>
              <a:ext uri="{FF2B5EF4-FFF2-40B4-BE49-F238E27FC236}">
                <a16:creationId xmlns:a16="http://schemas.microsoft.com/office/drawing/2014/main" id="{86D064AB-B9B8-4A65-A460-238DAAD6676C}"/>
              </a:ext>
            </a:extLst>
          </p:cNvPr>
          <p:cNvPicPr>
            <a:picLocks noChangeAspect="1"/>
          </p:cNvPicPr>
          <p:nvPr/>
        </p:nvPicPr>
        <p:blipFill>
          <a:blip r:embed="rId4"/>
          <a:stretch>
            <a:fillRect/>
          </a:stretch>
        </p:blipFill>
        <p:spPr>
          <a:xfrm>
            <a:off x="9068607" y="2110770"/>
            <a:ext cx="2114505" cy="2819340"/>
          </a:xfrm>
          <a:prstGeom prst="rect">
            <a:avLst/>
          </a:prstGeom>
        </p:spPr>
      </p:pic>
    </p:spTree>
    <p:extLst>
      <p:ext uri="{BB962C8B-B14F-4D97-AF65-F5344CB8AC3E}">
        <p14:creationId xmlns:p14="http://schemas.microsoft.com/office/powerpoint/2010/main" val="1658267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30198-A67D-E9D4-66DF-F9C9DF20A78D}"/>
              </a:ext>
            </a:extLst>
          </p:cNvPr>
          <p:cNvSpPr>
            <a:spLocks noGrp="1"/>
          </p:cNvSpPr>
          <p:nvPr>
            <p:ph type="title"/>
          </p:nvPr>
        </p:nvSpPr>
        <p:spPr/>
        <p:txBody>
          <a:bodyPr>
            <a:normAutofit/>
          </a:bodyPr>
          <a:lstStyle/>
          <a:p>
            <a:r>
              <a:rPr lang="en-US" dirty="0"/>
              <a:t>What does TSCA Rescue do?</a:t>
            </a:r>
          </a:p>
        </p:txBody>
      </p:sp>
      <p:sp>
        <p:nvSpPr>
          <p:cNvPr id="4" name="Content Placeholder 3">
            <a:extLst>
              <a:ext uri="{FF2B5EF4-FFF2-40B4-BE49-F238E27FC236}">
                <a16:creationId xmlns:a16="http://schemas.microsoft.com/office/drawing/2014/main" id="{383E6E51-C1AC-5401-2326-A2F97FED95E0}"/>
              </a:ext>
            </a:extLst>
          </p:cNvPr>
          <p:cNvSpPr>
            <a:spLocks noGrp="1"/>
          </p:cNvSpPr>
          <p:nvPr>
            <p:ph idx="1"/>
          </p:nvPr>
        </p:nvSpPr>
        <p:spPr/>
        <p:txBody>
          <a:bodyPr/>
          <a:lstStyle/>
          <a:p>
            <a:pPr marL="0" indent="0">
              <a:buNone/>
            </a:pPr>
            <a:r>
              <a:rPr lang="en-US" b="1" dirty="0">
                <a:solidFill>
                  <a:schemeClr val="accent1">
                    <a:lumMod val="75000"/>
                  </a:schemeClr>
                </a:solidFill>
              </a:rPr>
              <a:t>TSCA Rescue</a:t>
            </a:r>
          </a:p>
          <a:p>
            <a:pPr lvl="1"/>
            <a:r>
              <a:rPr lang="en-US" dirty="0"/>
              <a:t>Maintains a “wait list” of prospective Tibbie adopters in North America </a:t>
            </a:r>
          </a:p>
          <a:p>
            <a:pPr lvl="1"/>
            <a:r>
              <a:rPr lang="en-US" dirty="0"/>
              <a:t>Intakes and fosters Tibbies surrendered or transferred to us</a:t>
            </a:r>
          </a:p>
          <a:p>
            <a:pPr lvl="1"/>
            <a:r>
              <a:rPr lang="en-US" dirty="0"/>
              <a:t>Completes veterinary care for our rescue Tibbies</a:t>
            </a:r>
          </a:p>
          <a:p>
            <a:pPr lvl="1"/>
            <a:r>
              <a:rPr lang="en-US" dirty="0"/>
              <a:t>Selects adopters for Tibbies in our care</a:t>
            </a:r>
          </a:p>
          <a:p>
            <a:pPr lvl="1"/>
            <a:r>
              <a:rPr lang="en-US" dirty="0"/>
              <a:t>Educates fosterers, adopters, and owners about dog care in general and Tibbies specifically</a:t>
            </a:r>
          </a:p>
          <a:p>
            <a:pPr lvl="1"/>
            <a:r>
              <a:rPr lang="en-US" dirty="0"/>
              <a:t>Assists other rescuers that have Tibbies (or possible Tibbies) in their care to reach prospective Tibbie adopters</a:t>
            </a:r>
          </a:p>
          <a:p>
            <a:pPr lvl="1"/>
            <a:r>
              <a:rPr lang="en-US" dirty="0"/>
              <a:t>Maintains website, forms, social media, records, reports and other administrative support for the volunteers wearing the boots </a:t>
            </a:r>
          </a:p>
          <a:p>
            <a:pPr lvl="1"/>
            <a:endParaRPr lang="en-US" dirty="0"/>
          </a:p>
          <a:p>
            <a:pPr marL="0" lvl="1" indent="0">
              <a:buNone/>
            </a:pPr>
            <a:r>
              <a:rPr lang="en-US" sz="2000" dirty="0"/>
              <a:t>Lessons on all of these roles are under development.</a:t>
            </a:r>
          </a:p>
        </p:txBody>
      </p:sp>
      <p:sp>
        <p:nvSpPr>
          <p:cNvPr id="5" name="Text Placeholder 4">
            <a:extLst>
              <a:ext uri="{FF2B5EF4-FFF2-40B4-BE49-F238E27FC236}">
                <a16:creationId xmlns:a16="http://schemas.microsoft.com/office/drawing/2014/main" id="{9C03D3BC-B71A-749C-1E96-CAED56355933}"/>
              </a:ext>
            </a:extLst>
          </p:cNvPr>
          <p:cNvSpPr>
            <a:spLocks noGrp="1"/>
          </p:cNvSpPr>
          <p:nvPr>
            <p:ph type="body" sz="half" idx="2"/>
          </p:nvPr>
        </p:nvSpPr>
        <p:spPr/>
        <p:txBody>
          <a:bodyPr/>
          <a:lstStyle/>
          <a:p>
            <a:endParaRPr lang="en-US" dirty="0"/>
          </a:p>
          <a:p>
            <a:r>
              <a:rPr lang="en-US" sz="2000" dirty="0"/>
              <a:t>We are the “boots on the ground.”</a:t>
            </a:r>
          </a:p>
        </p:txBody>
      </p:sp>
      <p:pic>
        <p:nvPicPr>
          <p:cNvPr id="6" name="Picture 5">
            <a:extLst>
              <a:ext uri="{FF2B5EF4-FFF2-40B4-BE49-F238E27FC236}">
                <a16:creationId xmlns:a16="http://schemas.microsoft.com/office/drawing/2014/main" id="{08CE0387-F0DC-9DC6-DC6E-7CE08D3A37D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872" t="1" b="6338"/>
          <a:stretch/>
        </p:blipFill>
        <p:spPr>
          <a:xfrm>
            <a:off x="1542473" y="4439905"/>
            <a:ext cx="1451994" cy="1194277"/>
          </a:xfrm>
          <a:prstGeom prst="rect">
            <a:avLst/>
          </a:prstGeom>
        </p:spPr>
      </p:pic>
    </p:spTree>
    <p:extLst>
      <p:ext uri="{BB962C8B-B14F-4D97-AF65-F5344CB8AC3E}">
        <p14:creationId xmlns:p14="http://schemas.microsoft.com/office/powerpoint/2010/main" val="1008759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B32DE-3341-7218-2FE8-D2E91EFFBA1F}"/>
              </a:ext>
            </a:extLst>
          </p:cNvPr>
          <p:cNvSpPr>
            <a:spLocks noGrp="1"/>
          </p:cNvSpPr>
          <p:nvPr>
            <p:ph type="title"/>
          </p:nvPr>
        </p:nvSpPr>
        <p:spPr/>
        <p:txBody>
          <a:bodyPr>
            <a:normAutofit/>
          </a:bodyPr>
          <a:lstStyle/>
          <a:p>
            <a:r>
              <a:rPr lang="en-US" dirty="0"/>
              <a:t>What does TSCA Rescue do?</a:t>
            </a:r>
            <a:br>
              <a:rPr lang="en-US" dirty="0"/>
            </a:br>
            <a:endParaRPr lang="en-US" dirty="0"/>
          </a:p>
        </p:txBody>
      </p:sp>
      <p:sp>
        <p:nvSpPr>
          <p:cNvPr id="3" name="Content Placeholder 2">
            <a:extLst>
              <a:ext uri="{FF2B5EF4-FFF2-40B4-BE49-F238E27FC236}">
                <a16:creationId xmlns:a16="http://schemas.microsoft.com/office/drawing/2014/main" id="{877A0896-E949-F91E-0FFE-9FB9264C1F93}"/>
              </a:ext>
            </a:extLst>
          </p:cNvPr>
          <p:cNvSpPr>
            <a:spLocks noGrp="1"/>
          </p:cNvSpPr>
          <p:nvPr>
            <p:ph idx="1"/>
          </p:nvPr>
        </p:nvSpPr>
        <p:spPr/>
        <p:txBody>
          <a:bodyPr>
            <a:normAutofit/>
          </a:bodyPr>
          <a:lstStyle/>
          <a:p>
            <a:pPr marL="0" indent="0">
              <a:buNone/>
            </a:pPr>
            <a:r>
              <a:rPr lang="en-US" dirty="0"/>
              <a:t>The </a:t>
            </a:r>
            <a:r>
              <a:rPr lang="en-US" b="1" dirty="0">
                <a:solidFill>
                  <a:schemeClr val="accent1">
                    <a:lumMod val="75000"/>
                  </a:schemeClr>
                </a:solidFill>
              </a:rPr>
              <a:t>waiting list</a:t>
            </a:r>
            <a:r>
              <a:rPr lang="en-US" b="1" dirty="0"/>
              <a:t> </a:t>
            </a:r>
            <a:r>
              <a:rPr lang="en-US" dirty="0"/>
              <a:t>is our database of prospective adopters. The list currently numbers about 600 hopefuls located in almost all U.S. states, Canada, and Mexico. Many have been waiting for years. </a:t>
            </a:r>
          </a:p>
          <a:p>
            <a:pPr marL="0" indent="0">
              <a:buNone/>
            </a:pPr>
            <a:r>
              <a:rPr lang="en-US" dirty="0"/>
              <a:t>Key points:</a:t>
            </a:r>
          </a:p>
          <a:p>
            <a:pPr lvl="1"/>
            <a:r>
              <a:rPr lang="en-US" dirty="0"/>
              <a:t>We send “Rescue Alert” emails to the waiting list when we have a Tibbie available for adoption and, occasionally, on behalf of another rescue or shelter with a Tibbie in its care.</a:t>
            </a:r>
          </a:p>
          <a:p>
            <a:pPr lvl="1"/>
            <a:r>
              <a:rPr lang="en-US" dirty="0"/>
              <a:t>Most of the Tibbies we intake for re-homing are adopted by people from the waiting list. </a:t>
            </a:r>
          </a:p>
          <a:p>
            <a:pPr lvl="1"/>
            <a:r>
              <a:rPr lang="en-US" dirty="0"/>
              <a:t>To get on the waiting list, people send us an inquiry or file a </a:t>
            </a:r>
            <a:r>
              <a:rPr lang="en-US" dirty="0">
                <a:hlinkClick r:id="rId2"/>
              </a:rPr>
              <a:t>Prospective Adopter Questionnaire</a:t>
            </a:r>
            <a:r>
              <a:rPr lang="en-US" dirty="0"/>
              <a:t>.</a:t>
            </a:r>
          </a:p>
          <a:p>
            <a:pPr lvl="1"/>
            <a:r>
              <a:rPr lang="en-US" dirty="0"/>
              <a:t>People who join the waiting list receive a “welcome email” that explains how TSCA Rescue works. It also includes other sources of Tibbies including TSCA’s breeder referral program and search services such as Adopt a Pet and Petfinder. </a:t>
            </a:r>
          </a:p>
        </p:txBody>
      </p:sp>
      <p:sp>
        <p:nvSpPr>
          <p:cNvPr id="4" name="Text Placeholder 3">
            <a:extLst>
              <a:ext uri="{FF2B5EF4-FFF2-40B4-BE49-F238E27FC236}">
                <a16:creationId xmlns:a16="http://schemas.microsoft.com/office/drawing/2014/main" id="{2B34FF4F-8015-E037-5196-6D991BB3025C}"/>
              </a:ext>
            </a:extLst>
          </p:cNvPr>
          <p:cNvSpPr>
            <a:spLocks noGrp="1"/>
          </p:cNvSpPr>
          <p:nvPr>
            <p:ph type="body" sz="half" idx="2"/>
          </p:nvPr>
        </p:nvSpPr>
        <p:spPr/>
        <p:txBody>
          <a:bodyPr/>
          <a:lstStyle/>
          <a:p>
            <a:endParaRPr lang="en-US" dirty="0"/>
          </a:p>
          <a:p>
            <a:r>
              <a:rPr lang="en-US" sz="2000" dirty="0"/>
              <a:t>TSCA Rescue maintains a waiting list.</a:t>
            </a:r>
          </a:p>
        </p:txBody>
      </p:sp>
    </p:spTree>
    <p:extLst>
      <p:ext uri="{BB962C8B-B14F-4D97-AF65-F5344CB8AC3E}">
        <p14:creationId xmlns:p14="http://schemas.microsoft.com/office/powerpoint/2010/main" val="2634019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8CC9-B2D1-7EDC-E0C8-B9FF9694529A}"/>
              </a:ext>
            </a:extLst>
          </p:cNvPr>
          <p:cNvSpPr>
            <a:spLocks noGrp="1"/>
          </p:cNvSpPr>
          <p:nvPr>
            <p:ph type="title"/>
          </p:nvPr>
        </p:nvSpPr>
        <p:spPr/>
        <p:txBody>
          <a:bodyPr>
            <a:normAutofit/>
          </a:bodyPr>
          <a:lstStyle/>
          <a:p>
            <a:r>
              <a:rPr lang="en-US" dirty="0"/>
              <a:t>What does TSCA Rescue do?</a:t>
            </a:r>
          </a:p>
        </p:txBody>
      </p:sp>
      <p:sp>
        <p:nvSpPr>
          <p:cNvPr id="3" name="Content Placeholder 2">
            <a:extLst>
              <a:ext uri="{FF2B5EF4-FFF2-40B4-BE49-F238E27FC236}">
                <a16:creationId xmlns:a16="http://schemas.microsoft.com/office/drawing/2014/main" id="{48220E8D-9ECC-BEAD-F2B8-60651D3EF31B}"/>
              </a:ext>
            </a:extLst>
          </p:cNvPr>
          <p:cNvSpPr>
            <a:spLocks noGrp="1"/>
          </p:cNvSpPr>
          <p:nvPr>
            <p:ph idx="1"/>
          </p:nvPr>
        </p:nvSpPr>
        <p:spPr/>
        <p:txBody>
          <a:bodyPr>
            <a:normAutofit lnSpcReduction="10000"/>
          </a:bodyPr>
          <a:lstStyle/>
          <a:p>
            <a:pPr marL="0" indent="0">
              <a:spcBef>
                <a:spcPts val="600"/>
              </a:spcBef>
              <a:buNone/>
            </a:pPr>
            <a:r>
              <a:rPr lang="en-US" b="1" dirty="0">
                <a:solidFill>
                  <a:schemeClr val="accent1">
                    <a:lumMod val="75000"/>
                  </a:schemeClr>
                </a:solidFill>
              </a:rPr>
              <a:t>Surrender</a:t>
            </a:r>
            <a:r>
              <a:rPr lang="en-US" dirty="0"/>
              <a:t> is the physical transfer of the dog by its owner to a TSCA Rescue volunteer </a:t>
            </a:r>
            <a:r>
              <a:rPr lang="en-US" i="1" dirty="0"/>
              <a:t>plus</a:t>
            </a:r>
            <a:r>
              <a:rPr lang="en-US" dirty="0"/>
              <a:t> formal transfer of ownership to the Trust.</a:t>
            </a:r>
          </a:p>
          <a:p>
            <a:pPr marL="0" indent="0">
              <a:spcBef>
                <a:spcPts val="600"/>
              </a:spcBef>
              <a:buNone/>
            </a:pPr>
            <a:endParaRPr lang="en-US" dirty="0"/>
          </a:p>
          <a:p>
            <a:pPr marL="0" indent="0">
              <a:spcBef>
                <a:spcPts val="600"/>
              </a:spcBef>
              <a:buNone/>
            </a:pPr>
            <a:r>
              <a:rPr lang="en-US" dirty="0"/>
              <a:t>Generally, Tibbies are surrendered because the owner is no longer able to take care of the Tibbie or has died. </a:t>
            </a:r>
          </a:p>
          <a:p>
            <a:pPr marL="0" indent="0">
              <a:spcBef>
                <a:spcPts val="600"/>
              </a:spcBef>
              <a:buNone/>
            </a:pPr>
            <a:endParaRPr lang="en-US" dirty="0"/>
          </a:p>
          <a:p>
            <a:pPr marL="0" indent="0">
              <a:spcBef>
                <a:spcPts val="600"/>
              </a:spcBef>
              <a:buNone/>
            </a:pPr>
            <a:r>
              <a:rPr lang="en-US" dirty="0"/>
              <a:t>Key points: </a:t>
            </a:r>
          </a:p>
          <a:p>
            <a:pPr marL="457200" lvl="1">
              <a:spcBef>
                <a:spcPts val="600"/>
              </a:spcBef>
              <a:spcAft>
                <a:spcPts val="0"/>
              </a:spcAft>
            </a:pPr>
            <a:r>
              <a:rPr lang="en-US" dirty="0"/>
              <a:t>The surrenderer must own or be authorized to surrender the dog.</a:t>
            </a:r>
          </a:p>
          <a:p>
            <a:pPr marL="457200" lvl="1">
              <a:spcBef>
                <a:spcPts val="600"/>
              </a:spcBef>
              <a:spcAft>
                <a:spcPts val="0"/>
              </a:spcAft>
            </a:pPr>
            <a:r>
              <a:rPr lang="en-US" dirty="0"/>
              <a:t>Surrendering owners are often heartbroken. Some may be “on the fence.” Sometimes our advice can cause the owner to reconsider surrendering the dog. </a:t>
            </a:r>
          </a:p>
          <a:p>
            <a:pPr marL="457200" lvl="1">
              <a:spcBef>
                <a:spcPts val="600"/>
              </a:spcBef>
              <a:spcAft>
                <a:spcPts val="0"/>
              </a:spcAft>
            </a:pPr>
            <a:r>
              <a:rPr lang="en-US" dirty="0"/>
              <a:t>The </a:t>
            </a:r>
            <a:r>
              <a:rPr lang="en-US" dirty="0">
                <a:hlinkClick r:id="rId2"/>
              </a:rPr>
              <a:t>Request to Surrender</a:t>
            </a:r>
            <a:r>
              <a:rPr lang="en-US" dirty="0"/>
              <a:t> form captures information that will help us re-home the dog.</a:t>
            </a:r>
          </a:p>
          <a:p>
            <a:pPr marL="457200" lvl="1">
              <a:spcBef>
                <a:spcPts val="600"/>
              </a:spcBef>
              <a:spcAft>
                <a:spcPts val="0"/>
              </a:spcAft>
            </a:pPr>
            <a:r>
              <a:rPr lang="en-US" dirty="0"/>
              <a:t>We are not allowed to pay for dogs. Nor do we require the surrenderer to make a donation – though we always welcome them! </a:t>
            </a:r>
          </a:p>
          <a:p>
            <a:pPr marL="0" indent="0">
              <a:spcBef>
                <a:spcPts val="600"/>
              </a:spcBef>
              <a:buNone/>
            </a:pPr>
            <a:endParaRPr lang="en-US" dirty="0"/>
          </a:p>
          <a:p>
            <a:pPr marL="0" indent="0">
              <a:spcBef>
                <a:spcPts val="600"/>
              </a:spcBef>
              <a:buNone/>
            </a:pPr>
            <a:r>
              <a:rPr lang="en-US" dirty="0"/>
              <a:t>A lesson on Surrenders is under development</a:t>
            </a:r>
            <a:r>
              <a:rPr lang="en-US" sz="1800" dirty="0"/>
              <a:t>.</a:t>
            </a:r>
          </a:p>
        </p:txBody>
      </p:sp>
      <p:sp>
        <p:nvSpPr>
          <p:cNvPr id="4" name="Text Placeholder 3">
            <a:extLst>
              <a:ext uri="{FF2B5EF4-FFF2-40B4-BE49-F238E27FC236}">
                <a16:creationId xmlns:a16="http://schemas.microsoft.com/office/drawing/2014/main" id="{AE979A5B-144E-20B4-791B-C474C76F4564}"/>
              </a:ext>
            </a:extLst>
          </p:cNvPr>
          <p:cNvSpPr>
            <a:spLocks noGrp="1"/>
          </p:cNvSpPr>
          <p:nvPr>
            <p:ph type="body" sz="half" idx="2"/>
          </p:nvPr>
        </p:nvSpPr>
        <p:spPr/>
        <p:txBody>
          <a:bodyPr/>
          <a:lstStyle/>
          <a:p>
            <a:endParaRPr lang="en-US" dirty="0"/>
          </a:p>
          <a:p>
            <a:r>
              <a:rPr lang="en-US" sz="2000" dirty="0"/>
              <a:t>Most rescue Tibbies are surrenders.</a:t>
            </a:r>
          </a:p>
        </p:txBody>
      </p:sp>
    </p:spTree>
    <p:extLst>
      <p:ext uri="{BB962C8B-B14F-4D97-AF65-F5344CB8AC3E}">
        <p14:creationId xmlns:p14="http://schemas.microsoft.com/office/powerpoint/2010/main" val="2265203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4B886-6C39-BB4F-A176-D7EE07CE5719}"/>
              </a:ext>
            </a:extLst>
          </p:cNvPr>
          <p:cNvSpPr>
            <a:spLocks noGrp="1"/>
          </p:cNvSpPr>
          <p:nvPr>
            <p:ph type="title"/>
          </p:nvPr>
        </p:nvSpPr>
        <p:spPr/>
        <p:txBody>
          <a:bodyPr>
            <a:normAutofit/>
          </a:bodyPr>
          <a:lstStyle/>
          <a:p>
            <a:r>
              <a:rPr lang="en-US" dirty="0"/>
              <a:t>What does TSCA Rescue do?</a:t>
            </a:r>
          </a:p>
        </p:txBody>
      </p:sp>
      <p:pic>
        <p:nvPicPr>
          <p:cNvPr id="5" name="Picture Placeholder 4">
            <a:extLst>
              <a:ext uri="{FF2B5EF4-FFF2-40B4-BE49-F238E27FC236}">
                <a16:creationId xmlns:a16="http://schemas.microsoft.com/office/drawing/2014/main" id="{CF63A106-61CD-1ACD-5AD1-E8A96AE210D0}"/>
              </a:ext>
            </a:extLst>
          </p:cNvPr>
          <p:cNvPicPr>
            <a:picLocks noGrp="1" noChangeAspect="1"/>
          </p:cNvPicPr>
          <p:nvPr>
            <p:ph type="pic" idx="1"/>
          </p:nvPr>
        </p:nvPicPr>
        <p:blipFill rotWithShape="1">
          <a:blip r:embed="rId2"/>
          <a:srcRect t="19534" b="19534"/>
          <a:stretch/>
        </p:blipFill>
        <p:spPr>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a:extLst>
              <a:ext uri="{FF2B5EF4-FFF2-40B4-BE49-F238E27FC236}">
                <a16:creationId xmlns:a16="http://schemas.microsoft.com/office/drawing/2014/main" id="{81941E39-DC48-77AC-9F00-D6A2F14BB3A7}"/>
              </a:ext>
            </a:extLst>
          </p:cNvPr>
          <p:cNvSpPr>
            <a:spLocks noGrp="1"/>
          </p:cNvSpPr>
          <p:nvPr>
            <p:ph type="body" sz="half" idx="2"/>
          </p:nvPr>
        </p:nvSpPr>
        <p:spPr/>
        <p:txBody>
          <a:bodyPr>
            <a:normAutofit fontScale="92500" lnSpcReduction="20000"/>
          </a:bodyPr>
          <a:lstStyle/>
          <a:p>
            <a:endParaRPr lang="en-US" dirty="0"/>
          </a:p>
          <a:p>
            <a:r>
              <a:rPr lang="en-US" sz="2000" dirty="0"/>
              <a:t>Ronnie was one of eight  Tibbies surrendered together in 2022. Their owner could no longer care for them. We give multiple intakes a name. Ronnie was one of the “California 8.”</a:t>
            </a:r>
          </a:p>
        </p:txBody>
      </p:sp>
    </p:spTree>
    <p:extLst>
      <p:ext uri="{BB962C8B-B14F-4D97-AF65-F5344CB8AC3E}">
        <p14:creationId xmlns:p14="http://schemas.microsoft.com/office/powerpoint/2010/main" val="3405390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F3C6D-87E7-5117-DE15-596704D878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953BDC-1601-1961-10D7-964452E25872}"/>
              </a:ext>
            </a:extLst>
          </p:cNvPr>
          <p:cNvSpPr>
            <a:spLocks noGrp="1"/>
          </p:cNvSpPr>
          <p:nvPr>
            <p:ph type="title"/>
          </p:nvPr>
        </p:nvSpPr>
        <p:spPr/>
        <p:txBody>
          <a:bodyPr>
            <a:normAutofit/>
          </a:bodyPr>
          <a:lstStyle/>
          <a:p>
            <a:r>
              <a:rPr lang="en-US" dirty="0"/>
              <a:t>What does TSCA Rescue do?</a:t>
            </a:r>
          </a:p>
        </p:txBody>
      </p:sp>
      <p:sp>
        <p:nvSpPr>
          <p:cNvPr id="3" name="Content Placeholder 2">
            <a:extLst>
              <a:ext uri="{FF2B5EF4-FFF2-40B4-BE49-F238E27FC236}">
                <a16:creationId xmlns:a16="http://schemas.microsoft.com/office/drawing/2014/main" id="{B6B5BC75-0160-01D9-A303-DD6426985A98}"/>
              </a:ext>
            </a:extLst>
          </p:cNvPr>
          <p:cNvSpPr>
            <a:spLocks noGrp="1"/>
          </p:cNvSpPr>
          <p:nvPr>
            <p:ph idx="1"/>
          </p:nvPr>
        </p:nvSpPr>
        <p:spPr/>
        <p:txBody>
          <a:bodyPr>
            <a:normAutofit fontScale="77500" lnSpcReduction="20000"/>
          </a:bodyPr>
          <a:lstStyle/>
          <a:p>
            <a:pPr marL="0" indent="0">
              <a:lnSpc>
                <a:spcPct val="100000"/>
              </a:lnSpc>
              <a:spcBef>
                <a:spcPts val="0"/>
              </a:spcBef>
              <a:spcAft>
                <a:spcPts val="250"/>
              </a:spcAft>
              <a:buNone/>
            </a:pPr>
            <a:r>
              <a:rPr lang="en-US" sz="2600" dirty="0">
                <a:solidFill>
                  <a:schemeClr val="bg2">
                    <a:lumMod val="50000"/>
                  </a:schemeClr>
                </a:solidFill>
              </a:rPr>
              <a:t>A</a:t>
            </a:r>
            <a:r>
              <a:rPr lang="en-US" sz="2600" dirty="0">
                <a:solidFill>
                  <a:schemeClr val="accent1">
                    <a:lumMod val="75000"/>
                  </a:schemeClr>
                </a:solidFill>
              </a:rPr>
              <a:t> </a:t>
            </a:r>
            <a:r>
              <a:rPr lang="en-US" sz="2600" b="1" dirty="0">
                <a:solidFill>
                  <a:schemeClr val="accent1">
                    <a:lumMod val="75000"/>
                  </a:schemeClr>
                </a:solidFill>
              </a:rPr>
              <a:t>shelter</a:t>
            </a:r>
            <a:r>
              <a:rPr lang="en-US" sz="2600" dirty="0">
                <a:solidFill>
                  <a:schemeClr val="accent1">
                    <a:lumMod val="75000"/>
                  </a:schemeClr>
                </a:solidFill>
              </a:rPr>
              <a:t> </a:t>
            </a:r>
            <a:r>
              <a:rPr lang="en-US" sz="2600" dirty="0">
                <a:solidFill>
                  <a:schemeClr val="bg2">
                    <a:lumMod val="50000"/>
                  </a:schemeClr>
                </a:solidFill>
              </a:rPr>
              <a:t>is</a:t>
            </a:r>
            <a:r>
              <a:rPr lang="en-US" sz="2600" dirty="0">
                <a:solidFill>
                  <a:schemeClr val="accent1">
                    <a:lumMod val="75000"/>
                  </a:schemeClr>
                </a:solidFill>
              </a:rPr>
              <a:t> </a:t>
            </a:r>
            <a:r>
              <a:rPr lang="en-US" sz="2600" dirty="0"/>
              <a:t>a facility that houses animals for adoption. There are two main kinds of shelters in the U.S.:</a:t>
            </a:r>
          </a:p>
          <a:p>
            <a:pPr lvl="1">
              <a:lnSpc>
                <a:spcPct val="100000"/>
              </a:lnSpc>
              <a:spcBef>
                <a:spcPts val="0"/>
              </a:spcBef>
            </a:pPr>
            <a:r>
              <a:rPr lang="en-US" sz="2300" dirty="0"/>
              <a:t>City or county agency, run by local government, that usually provides an array of animal-related services such as animal control</a:t>
            </a:r>
          </a:p>
          <a:p>
            <a:pPr lvl="1">
              <a:lnSpc>
                <a:spcPct val="100000"/>
              </a:lnSpc>
              <a:spcBef>
                <a:spcPts val="0"/>
              </a:spcBef>
            </a:pPr>
            <a:r>
              <a:rPr lang="en-US" sz="2300" dirty="0"/>
              <a:t>Private, non-profit (501c3) organization, run by a board, that provides an array of animal-related services, which may or may not include animal control, sometimes under contract to the city or county where they operate </a:t>
            </a:r>
          </a:p>
          <a:p>
            <a:pPr>
              <a:lnSpc>
                <a:spcPct val="100000"/>
              </a:lnSpc>
              <a:spcBef>
                <a:spcPts val="0"/>
              </a:spcBef>
            </a:pPr>
            <a:endParaRPr lang="en-US" sz="2400" dirty="0"/>
          </a:p>
          <a:p>
            <a:pPr marL="0" indent="0">
              <a:lnSpc>
                <a:spcPct val="100000"/>
              </a:lnSpc>
              <a:spcBef>
                <a:spcPts val="0"/>
              </a:spcBef>
              <a:buNone/>
            </a:pPr>
            <a:r>
              <a:rPr lang="en-US" sz="2600" dirty="0"/>
              <a:t>In jurisdictions that have no city- or county-run shelter, private non-profit shelters provide animal-related services. “Humane Societies” often fulfill this role. </a:t>
            </a:r>
          </a:p>
          <a:p>
            <a:pPr marL="0" indent="0">
              <a:lnSpc>
                <a:spcPct val="100000"/>
              </a:lnSpc>
              <a:spcBef>
                <a:spcPts val="0"/>
              </a:spcBef>
              <a:buNone/>
            </a:pPr>
            <a:endParaRPr lang="en-US" sz="2400" dirty="0"/>
          </a:p>
          <a:p>
            <a:pPr marL="0" indent="0">
              <a:lnSpc>
                <a:spcPct val="100000"/>
              </a:lnSpc>
              <a:spcBef>
                <a:spcPts val="0"/>
              </a:spcBef>
              <a:spcAft>
                <a:spcPts val="250"/>
              </a:spcAft>
              <a:buNone/>
            </a:pPr>
            <a:r>
              <a:rPr lang="en-US" sz="2600" dirty="0"/>
              <a:t>Shelters vary in adoption policies, quality of facilities and vet care provided. For example,</a:t>
            </a:r>
          </a:p>
          <a:p>
            <a:pPr lvl="1">
              <a:lnSpc>
                <a:spcPct val="100000"/>
              </a:lnSpc>
              <a:spcBef>
                <a:spcPts val="0"/>
              </a:spcBef>
            </a:pPr>
            <a:r>
              <a:rPr lang="en-US" sz="2300" dirty="0"/>
              <a:t>Some are “no kill,” while others euthanize after only a few days. </a:t>
            </a:r>
          </a:p>
          <a:p>
            <a:pPr lvl="1">
              <a:lnSpc>
                <a:spcPct val="100000"/>
              </a:lnSpc>
              <a:spcBef>
                <a:spcPts val="600"/>
              </a:spcBef>
            </a:pPr>
            <a:r>
              <a:rPr lang="en-US" sz="2300" dirty="0"/>
              <a:t>Some readily transfer small dogs to rescues like ours. Others refuse to transfer small dogs to rescues because they are easy to adopt out. Others will transfer only small dogs assessed as  “unadoptable” (e.g., due to health or behavior problems).</a:t>
            </a:r>
          </a:p>
        </p:txBody>
      </p:sp>
      <p:sp>
        <p:nvSpPr>
          <p:cNvPr id="4" name="Text Placeholder 3">
            <a:extLst>
              <a:ext uri="{FF2B5EF4-FFF2-40B4-BE49-F238E27FC236}">
                <a16:creationId xmlns:a16="http://schemas.microsoft.com/office/drawing/2014/main" id="{24EC4C06-AB6A-B212-FEF5-AFE132686B25}"/>
              </a:ext>
            </a:extLst>
          </p:cNvPr>
          <p:cNvSpPr>
            <a:spLocks noGrp="1"/>
          </p:cNvSpPr>
          <p:nvPr>
            <p:ph type="body" sz="half" idx="2"/>
          </p:nvPr>
        </p:nvSpPr>
        <p:spPr/>
        <p:txBody>
          <a:bodyPr/>
          <a:lstStyle/>
          <a:p>
            <a:endParaRPr lang="en-US" dirty="0"/>
          </a:p>
          <a:p>
            <a:r>
              <a:rPr lang="en-US" sz="2000" dirty="0"/>
              <a:t>Some rescue Tibbies come to us from shelters.</a:t>
            </a:r>
          </a:p>
        </p:txBody>
      </p:sp>
    </p:spTree>
    <p:extLst>
      <p:ext uri="{BB962C8B-B14F-4D97-AF65-F5344CB8AC3E}">
        <p14:creationId xmlns:p14="http://schemas.microsoft.com/office/powerpoint/2010/main" val="105920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F3C6D-87E7-5117-DE15-596704D878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953BDC-1601-1961-10D7-964452E25872}"/>
              </a:ext>
            </a:extLst>
          </p:cNvPr>
          <p:cNvSpPr>
            <a:spLocks noGrp="1"/>
          </p:cNvSpPr>
          <p:nvPr>
            <p:ph type="title"/>
          </p:nvPr>
        </p:nvSpPr>
        <p:spPr/>
        <p:txBody>
          <a:bodyPr>
            <a:normAutofit/>
          </a:bodyPr>
          <a:lstStyle/>
          <a:p>
            <a:r>
              <a:rPr lang="en-US" dirty="0"/>
              <a:t>What does TSCA Rescue do?</a:t>
            </a:r>
          </a:p>
        </p:txBody>
      </p:sp>
      <p:sp>
        <p:nvSpPr>
          <p:cNvPr id="3" name="Content Placeholder 2">
            <a:extLst>
              <a:ext uri="{FF2B5EF4-FFF2-40B4-BE49-F238E27FC236}">
                <a16:creationId xmlns:a16="http://schemas.microsoft.com/office/drawing/2014/main" id="{B6B5BC75-0160-01D9-A303-DD6426985A98}"/>
              </a:ext>
            </a:extLst>
          </p:cNvPr>
          <p:cNvSpPr>
            <a:spLocks noGrp="1"/>
          </p:cNvSpPr>
          <p:nvPr>
            <p:ph idx="1"/>
          </p:nvPr>
        </p:nvSpPr>
        <p:spPr/>
        <p:txBody>
          <a:bodyPr>
            <a:normAutofit/>
          </a:bodyPr>
          <a:lstStyle/>
          <a:p>
            <a:pPr marL="0" indent="0">
              <a:lnSpc>
                <a:spcPct val="100000"/>
              </a:lnSpc>
              <a:spcBef>
                <a:spcPts val="0"/>
              </a:spcBef>
              <a:buNone/>
            </a:pPr>
            <a:r>
              <a:rPr lang="en-US" dirty="0"/>
              <a:t>A </a:t>
            </a:r>
            <a:r>
              <a:rPr lang="en-US" b="1" dirty="0">
                <a:solidFill>
                  <a:schemeClr val="accent1">
                    <a:lumMod val="75000"/>
                  </a:schemeClr>
                </a:solidFill>
              </a:rPr>
              <a:t>shelter</a:t>
            </a:r>
            <a:r>
              <a:rPr lang="en-US" b="1" dirty="0"/>
              <a:t> </a:t>
            </a:r>
            <a:r>
              <a:rPr lang="en-US" b="1" dirty="0">
                <a:solidFill>
                  <a:schemeClr val="accent1">
                    <a:lumMod val="75000"/>
                  </a:schemeClr>
                </a:solidFill>
              </a:rPr>
              <a:t>transfer</a:t>
            </a:r>
            <a:r>
              <a:rPr lang="en-US" b="1" dirty="0"/>
              <a:t> </a:t>
            </a:r>
            <a:r>
              <a:rPr lang="en-US" dirty="0"/>
              <a:t>is when the shelter releases a dog to a private, non-profit rescue like us.  We call a transfer “pulling” a dog.</a:t>
            </a:r>
          </a:p>
          <a:p>
            <a:pPr marL="0" indent="0">
              <a:lnSpc>
                <a:spcPct val="100000"/>
              </a:lnSpc>
              <a:spcBef>
                <a:spcPts val="0"/>
              </a:spcBef>
              <a:buNone/>
            </a:pPr>
            <a:endParaRPr lang="en-US" dirty="0"/>
          </a:p>
          <a:p>
            <a:pPr marL="0" indent="0">
              <a:spcBef>
                <a:spcPts val="600"/>
              </a:spcBef>
              <a:buNone/>
            </a:pPr>
            <a:r>
              <a:rPr lang="en-US" dirty="0"/>
              <a:t>Key points:</a:t>
            </a:r>
          </a:p>
          <a:p>
            <a:pPr lvl="1">
              <a:spcBef>
                <a:spcPts val="600"/>
              </a:spcBef>
            </a:pPr>
            <a:r>
              <a:rPr lang="en-US" sz="2000" dirty="0"/>
              <a:t>When we find out about a purebred Tibbie in a shelter, we generally try to get the shelter to transfer it to us.</a:t>
            </a:r>
          </a:p>
          <a:p>
            <a:pPr lvl="1">
              <a:spcBef>
                <a:spcPts val="600"/>
              </a:spcBef>
            </a:pPr>
            <a:r>
              <a:rPr lang="en-US" sz="2000" dirty="0"/>
              <a:t>Shelters generally require rescues to provide non-profit credentials or to become a “partner” before they approve a transfer. </a:t>
            </a:r>
          </a:p>
          <a:p>
            <a:pPr lvl="1">
              <a:spcBef>
                <a:spcPts val="600"/>
              </a:spcBef>
            </a:pPr>
            <a:r>
              <a:rPr lang="en-US" sz="2000" dirty="0"/>
              <a:t>We rarely get any background on a Tibbie in a shelter. They may have been strays, owner surrenders, or confiscated due to neglect/abuse.  </a:t>
            </a:r>
          </a:p>
          <a:p>
            <a:pPr marL="0" indent="0">
              <a:spcBef>
                <a:spcPts val="600"/>
              </a:spcBef>
              <a:buNone/>
            </a:pPr>
            <a:endParaRPr lang="en-US" dirty="0"/>
          </a:p>
          <a:p>
            <a:pPr marL="0" indent="0">
              <a:spcBef>
                <a:spcPts val="600"/>
              </a:spcBef>
              <a:buNone/>
            </a:pPr>
            <a:r>
              <a:rPr lang="en-US" dirty="0"/>
              <a:t>A lesson on Shelter Transfers is under development.</a:t>
            </a:r>
          </a:p>
        </p:txBody>
      </p:sp>
      <p:sp>
        <p:nvSpPr>
          <p:cNvPr id="4" name="Text Placeholder 3">
            <a:extLst>
              <a:ext uri="{FF2B5EF4-FFF2-40B4-BE49-F238E27FC236}">
                <a16:creationId xmlns:a16="http://schemas.microsoft.com/office/drawing/2014/main" id="{24EC4C06-AB6A-B212-FEF5-AFE132686B25}"/>
              </a:ext>
            </a:extLst>
          </p:cNvPr>
          <p:cNvSpPr>
            <a:spLocks noGrp="1"/>
          </p:cNvSpPr>
          <p:nvPr>
            <p:ph type="body" sz="half" idx="2"/>
          </p:nvPr>
        </p:nvSpPr>
        <p:spPr/>
        <p:txBody>
          <a:bodyPr/>
          <a:lstStyle/>
          <a:p>
            <a:endParaRPr lang="en-US" dirty="0"/>
          </a:p>
          <a:p>
            <a:r>
              <a:rPr lang="en-US" sz="2000" dirty="0"/>
              <a:t>Shelter Transfers</a:t>
            </a:r>
          </a:p>
        </p:txBody>
      </p:sp>
    </p:spTree>
    <p:extLst>
      <p:ext uri="{BB962C8B-B14F-4D97-AF65-F5344CB8AC3E}">
        <p14:creationId xmlns:p14="http://schemas.microsoft.com/office/powerpoint/2010/main" val="769130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30B6B-5F9D-AF18-6061-E364DF1E2E52}"/>
              </a:ext>
            </a:extLst>
          </p:cNvPr>
          <p:cNvSpPr>
            <a:spLocks noGrp="1"/>
          </p:cNvSpPr>
          <p:nvPr>
            <p:ph type="title"/>
          </p:nvPr>
        </p:nvSpPr>
        <p:spPr/>
        <p:txBody>
          <a:bodyPr>
            <a:normAutofit/>
          </a:bodyPr>
          <a:lstStyle/>
          <a:p>
            <a:pPr algn="ctr"/>
            <a:r>
              <a:rPr lang="en-US" sz="3200" dirty="0"/>
              <a:t>Welcome to the TSCA Rescue Intro Unit!</a:t>
            </a:r>
          </a:p>
        </p:txBody>
      </p:sp>
      <p:sp>
        <p:nvSpPr>
          <p:cNvPr id="3" name="Content Placeholder 2">
            <a:extLst>
              <a:ext uri="{FF2B5EF4-FFF2-40B4-BE49-F238E27FC236}">
                <a16:creationId xmlns:a16="http://schemas.microsoft.com/office/drawing/2014/main" id="{CA183AFC-3541-C4C4-B211-930D7089AFAE}"/>
              </a:ext>
            </a:extLst>
          </p:cNvPr>
          <p:cNvSpPr>
            <a:spLocks noGrp="1"/>
          </p:cNvSpPr>
          <p:nvPr>
            <p:ph idx="1"/>
          </p:nvPr>
        </p:nvSpPr>
        <p:spPr>
          <a:xfrm>
            <a:off x="3869268" y="864108"/>
            <a:ext cx="7315200" cy="5130292"/>
          </a:xfrm>
        </p:spPr>
        <p:txBody>
          <a:bodyPr>
            <a:normAutofit/>
          </a:bodyPr>
          <a:lstStyle/>
          <a:p>
            <a:pPr marL="0" indent="0">
              <a:lnSpc>
                <a:spcPct val="100000"/>
              </a:lnSpc>
              <a:spcBef>
                <a:spcPts val="600"/>
              </a:spcBef>
              <a:buNone/>
            </a:pPr>
            <a:r>
              <a:rPr lang="en-US" dirty="0"/>
              <a:t>This Unit is made up of introductory lessons to familiarize you with TSCA Rescue. In this first lesson, we’re going to take you on a high-level flyover – a 30,000 foot overview – of  TSCA Rescue to answer these questions for you:</a:t>
            </a:r>
          </a:p>
          <a:p>
            <a:pPr lvl="1">
              <a:lnSpc>
                <a:spcPct val="100000"/>
              </a:lnSpc>
              <a:spcBef>
                <a:spcPts val="600"/>
              </a:spcBef>
            </a:pPr>
            <a:r>
              <a:rPr lang="en-US" dirty="0"/>
              <a:t>What is TSCA Rescue?</a:t>
            </a:r>
          </a:p>
          <a:p>
            <a:pPr lvl="1">
              <a:lnSpc>
                <a:spcPct val="100000"/>
              </a:lnSpc>
              <a:spcBef>
                <a:spcPts val="600"/>
              </a:spcBef>
            </a:pPr>
            <a:r>
              <a:rPr lang="en-US" dirty="0"/>
              <a:t>What does TSCA Rescue do?</a:t>
            </a:r>
          </a:p>
          <a:p>
            <a:pPr lvl="1">
              <a:lnSpc>
                <a:spcPct val="100000"/>
              </a:lnSpc>
              <a:spcBef>
                <a:spcPts val="600"/>
              </a:spcBef>
            </a:pPr>
            <a:r>
              <a:rPr lang="en-US" dirty="0"/>
              <a:t>How is TSCA Rescue organized?</a:t>
            </a:r>
          </a:p>
          <a:p>
            <a:pPr marL="0" indent="0">
              <a:lnSpc>
                <a:spcPct val="100000"/>
              </a:lnSpc>
              <a:spcBef>
                <a:spcPts val="600"/>
              </a:spcBef>
              <a:buNone/>
            </a:pPr>
            <a:r>
              <a:rPr lang="en-US" dirty="0"/>
              <a:t>Every topic we introduce in this</a:t>
            </a:r>
          </a:p>
          <a:p>
            <a:pPr marL="0" indent="0">
              <a:lnSpc>
                <a:spcPct val="100000"/>
              </a:lnSpc>
              <a:spcBef>
                <a:spcPts val="600"/>
              </a:spcBef>
              <a:buNone/>
            </a:pPr>
            <a:r>
              <a:rPr lang="en-US" dirty="0"/>
              <a:t>lesson will be the subject of its own</a:t>
            </a:r>
          </a:p>
          <a:p>
            <a:pPr marL="0" indent="0">
              <a:lnSpc>
                <a:spcPct val="100000"/>
              </a:lnSpc>
              <a:spcBef>
                <a:spcPts val="600"/>
              </a:spcBef>
              <a:buNone/>
            </a:pPr>
            <a:r>
              <a:rPr lang="en-US" dirty="0"/>
              <a:t>lesson later on. </a:t>
            </a:r>
          </a:p>
          <a:p>
            <a:pPr marL="0" indent="0">
              <a:lnSpc>
                <a:spcPct val="100000"/>
              </a:lnSpc>
              <a:spcBef>
                <a:spcPts val="600"/>
              </a:spcBef>
              <a:buNone/>
            </a:pPr>
            <a:endParaRPr lang="en-US" dirty="0"/>
          </a:p>
          <a:p>
            <a:pPr marL="0" indent="0">
              <a:lnSpc>
                <a:spcPct val="100000"/>
              </a:lnSpc>
              <a:spcBef>
                <a:spcPts val="600"/>
              </a:spcBef>
              <a:buNone/>
            </a:pPr>
            <a:r>
              <a:rPr lang="en-US" dirty="0"/>
              <a:t>Along the way, you’ll meet some of the precious Tibbies, like Oscar above, whom we’ve helped find their </a:t>
            </a:r>
            <a:r>
              <a:rPr lang="en-US" dirty="0" err="1"/>
              <a:t>furever</a:t>
            </a:r>
            <a:r>
              <a:rPr lang="en-US" dirty="0"/>
              <a:t> homes – just for fun.</a:t>
            </a:r>
          </a:p>
        </p:txBody>
      </p:sp>
      <p:pic>
        <p:nvPicPr>
          <p:cNvPr id="5" name="Picture 4">
            <a:extLst>
              <a:ext uri="{FF2B5EF4-FFF2-40B4-BE49-F238E27FC236}">
                <a16:creationId xmlns:a16="http://schemas.microsoft.com/office/drawing/2014/main" id="{EBEBEB31-12D0-C2BB-D4E5-C2917A247658}"/>
              </a:ext>
            </a:extLst>
          </p:cNvPr>
          <p:cNvPicPr>
            <a:picLocks noChangeAspect="1"/>
          </p:cNvPicPr>
          <p:nvPr/>
        </p:nvPicPr>
        <p:blipFill>
          <a:blip r:embed="rId2"/>
          <a:stretch>
            <a:fillRect/>
          </a:stretch>
        </p:blipFill>
        <p:spPr>
          <a:xfrm>
            <a:off x="7829004" y="2257894"/>
            <a:ext cx="3118045" cy="2553200"/>
          </a:xfrm>
          <a:prstGeom prst="rect">
            <a:avLst/>
          </a:prstGeom>
        </p:spPr>
      </p:pic>
    </p:spTree>
    <p:extLst>
      <p:ext uri="{BB962C8B-B14F-4D97-AF65-F5344CB8AC3E}">
        <p14:creationId xmlns:p14="http://schemas.microsoft.com/office/powerpoint/2010/main" val="1870999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63E12-F67E-1CDE-D16D-9686B0193935}"/>
              </a:ext>
            </a:extLst>
          </p:cNvPr>
          <p:cNvSpPr>
            <a:spLocks noGrp="1"/>
          </p:cNvSpPr>
          <p:nvPr>
            <p:ph type="title"/>
          </p:nvPr>
        </p:nvSpPr>
        <p:spPr>
          <a:xfrm>
            <a:off x="256032" y="1143000"/>
            <a:ext cx="2834640" cy="2040467"/>
          </a:xfrm>
        </p:spPr>
        <p:txBody>
          <a:bodyPr>
            <a:normAutofit fontScale="90000"/>
          </a:bodyPr>
          <a:lstStyle/>
          <a:p>
            <a:r>
              <a:rPr lang="en-US" sz="3600" dirty="0"/>
              <a:t>What does TSCA Rescue </a:t>
            </a:r>
            <a:br>
              <a:rPr lang="en-US" sz="3600" dirty="0"/>
            </a:br>
            <a:r>
              <a:rPr lang="en-US" sz="3600" dirty="0"/>
              <a:t>do?</a:t>
            </a:r>
            <a:br>
              <a:rPr lang="en-US" sz="3600" dirty="0"/>
            </a:br>
            <a:endParaRPr lang="en-US" sz="3600" dirty="0"/>
          </a:p>
        </p:txBody>
      </p:sp>
      <p:pic>
        <p:nvPicPr>
          <p:cNvPr id="6" name="Picture Placeholder 5">
            <a:extLst>
              <a:ext uri="{FF2B5EF4-FFF2-40B4-BE49-F238E27FC236}">
                <a16:creationId xmlns:a16="http://schemas.microsoft.com/office/drawing/2014/main" id="{27A17E42-C0F0-18AF-772A-F72A1DFC4CE9}"/>
              </a:ext>
            </a:extLst>
          </p:cNvPr>
          <p:cNvPicPr>
            <a:picLocks noGrp="1" noChangeAspect="1"/>
          </p:cNvPicPr>
          <p:nvPr>
            <p:ph type="pic" idx="1"/>
          </p:nvPr>
        </p:nvPicPr>
        <p:blipFill rotWithShape="1">
          <a:blip r:embed="rId2"/>
          <a:srcRect t="7624" b="7624"/>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a:extLst>
              <a:ext uri="{FF2B5EF4-FFF2-40B4-BE49-F238E27FC236}">
                <a16:creationId xmlns:a16="http://schemas.microsoft.com/office/drawing/2014/main" id="{E8ABC872-91FA-12CC-0B0D-8ECD17A9F7AC}"/>
              </a:ext>
            </a:extLst>
          </p:cNvPr>
          <p:cNvSpPr>
            <a:spLocks noGrp="1"/>
          </p:cNvSpPr>
          <p:nvPr>
            <p:ph type="body" sz="half" idx="2"/>
          </p:nvPr>
        </p:nvSpPr>
        <p:spPr>
          <a:xfrm>
            <a:off x="256032" y="2912533"/>
            <a:ext cx="2834640" cy="2903051"/>
          </a:xfrm>
        </p:spPr>
        <p:txBody>
          <a:bodyPr>
            <a:noAutofit/>
          </a:bodyPr>
          <a:lstStyle/>
          <a:p>
            <a:r>
              <a:rPr lang="en-US" sz="2000" dirty="0"/>
              <a:t>The “Ojai 3,” Annie and two other Tibbies, were in a private, non-profit Humane Society shelter as the result of a hoarding case. They were transferred to us, and we placed them in happy homes.</a:t>
            </a:r>
          </a:p>
        </p:txBody>
      </p:sp>
    </p:spTree>
    <p:extLst>
      <p:ext uri="{BB962C8B-B14F-4D97-AF65-F5344CB8AC3E}">
        <p14:creationId xmlns:p14="http://schemas.microsoft.com/office/powerpoint/2010/main" val="1901974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F3C6D-87E7-5117-DE15-596704D878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953BDC-1601-1961-10D7-964452E25872}"/>
              </a:ext>
            </a:extLst>
          </p:cNvPr>
          <p:cNvSpPr>
            <a:spLocks noGrp="1"/>
          </p:cNvSpPr>
          <p:nvPr>
            <p:ph type="title"/>
          </p:nvPr>
        </p:nvSpPr>
        <p:spPr>
          <a:xfrm>
            <a:off x="256032" y="1143000"/>
            <a:ext cx="2834640" cy="2209800"/>
          </a:xfrm>
        </p:spPr>
        <p:txBody>
          <a:bodyPr>
            <a:normAutofit/>
          </a:bodyPr>
          <a:lstStyle/>
          <a:p>
            <a:r>
              <a:rPr lang="en-US" dirty="0"/>
              <a:t>What does TSCA Rescue do?</a:t>
            </a:r>
            <a:br>
              <a:rPr lang="en-US" dirty="0"/>
            </a:br>
            <a:endParaRPr lang="en-US" dirty="0"/>
          </a:p>
        </p:txBody>
      </p:sp>
      <p:sp>
        <p:nvSpPr>
          <p:cNvPr id="3" name="Content Placeholder 2">
            <a:extLst>
              <a:ext uri="{FF2B5EF4-FFF2-40B4-BE49-F238E27FC236}">
                <a16:creationId xmlns:a16="http://schemas.microsoft.com/office/drawing/2014/main" id="{B6B5BC75-0160-01D9-A303-DD6426985A98}"/>
              </a:ext>
            </a:extLst>
          </p:cNvPr>
          <p:cNvSpPr>
            <a:spLocks noGrp="1"/>
          </p:cNvSpPr>
          <p:nvPr>
            <p:ph idx="1"/>
          </p:nvPr>
        </p:nvSpPr>
        <p:spPr/>
        <p:txBody>
          <a:bodyPr>
            <a:normAutofit fontScale="92500"/>
          </a:bodyPr>
          <a:lstStyle/>
          <a:p>
            <a:pPr marL="0" indent="0">
              <a:lnSpc>
                <a:spcPct val="100000"/>
              </a:lnSpc>
              <a:spcBef>
                <a:spcPts val="0"/>
              </a:spcBef>
              <a:buNone/>
            </a:pPr>
            <a:r>
              <a:rPr lang="en-US" sz="2000" dirty="0"/>
              <a:t>TSCA Rescue is one of hundreds of private, non-profit dog rescues all over the U.S. that do not run shelters. Like us, most are all-volunteer, foster-based </a:t>
            </a:r>
            <a:r>
              <a:rPr lang="en-US" dirty="0"/>
              <a:t>operations. </a:t>
            </a:r>
            <a:r>
              <a:rPr lang="en-US" sz="2000" dirty="0"/>
              <a:t>Some are </a:t>
            </a:r>
            <a:r>
              <a:rPr lang="en-US" sz="2000" dirty="0">
                <a:solidFill>
                  <a:schemeClr val="accent1">
                    <a:lumMod val="75000"/>
                  </a:schemeClr>
                </a:solidFill>
              </a:rPr>
              <a:t>all-breed</a:t>
            </a:r>
            <a:r>
              <a:rPr lang="en-US" sz="2000" dirty="0"/>
              <a:t> while some, like us, focus on certain breed(s) (e.g., Pekes) and are called </a:t>
            </a:r>
            <a:r>
              <a:rPr lang="en-US" sz="2000" dirty="0">
                <a:solidFill>
                  <a:schemeClr val="accent1">
                    <a:lumMod val="75000"/>
                  </a:schemeClr>
                </a:solidFill>
              </a:rPr>
              <a:t>breed rescues</a:t>
            </a:r>
            <a:r>
              <a:rPr lang="en-US" sz="2000" dirty="0"/>
              <a:t>.  </a:t>
            </a:r>
          </a:p>
          <a:p>
            <a:pPr marL="0" indent="0">
              <a:lnSpc>
                <a:spcPct val="100000"/>
              </a:lnSpc>
              <a:spcBef>
                <a:spcPts val="0"/>
              </a:spcBef>
              <a:buNone/>
            </a:pPr>
            <a:endParaRPr lang="en-US" dirty="0"/>
          </a:p>
          <a:p>
            <a:pPr marL="0" indent="0">
              <a:spcBef>
                <a:spcPts val="600"/>
              </a:spcBef>
              <a:buNone/>
            </a:pPr>
            <a:r>
              <a:rPr lang="en-US" sz="2000" dirty="0"/>
              <a:t>Key points:</a:t>
            </a:r>
          </a:p>
          <a:p>
            <a:pPr lvl="1">
              <a:lnSpc>
                <a:spcPct val="100000"/>
              </a:lnSpc>
              <a:spcBef>
                <a:spcPts val="0"/>
              </a:spcBef>
            </a:pPr>
            <a:r>
              <a:rPr lang="en-US" dirty="0"/>
              <a:t>Most private, non-profit rescues operate in a limited area. They are known to and maybe official “partners” of the shelters in the area. They “pull” from those shelters as well as taking in surrenders. These rescues can pull a Tibbie from a local shelter before we even find out  about it. </a:t>
            </a:r>
            <a:endParaRPr lang="en-US" sz="1700" dirty="0"/>
          </a:p>
          <a:p>
            <a:pPr lvl="1">
              <a:lnSpc>
                <a:spcPct val="100000"/>
              </a:lnSpc>
              <a:spcBef>
                <a:spcPts val="0"/>
              </a:spcBef>
            </a:pPr>
            <a:r>
              <a:rPr lang="en-US" dirty="0"/>
              <a:t>When a private, non-profit, non-shelter rescue, like us, has a purebred Tibbie in its care, we do </a:t>
            </a:r>
            <a:r>
              <a:rPr lang="en-US" b="1" dirty="0"/>
              <a:t>not</a:t>
            </a:r>
            <a:r>
              <a:rPr lang="en-US" dirty="0"/>
              <a:t> try to get them to transfer the Tibbie to us. Instead, we try to help them reach people eager to adopt a Tibbie.</a:t>
            </a:r>
          </a:p>
          <a:p>
            <a:pPr lvl="1">
              <a:lnSpc>
                <a:spcPct val="100000"/>
              </a:lnSpc>
              <a:spcBef>
                <a:spcPts val="0"/>
              </a:spcBef>
            </a:pPr>
            <a:r>
              <a:rPr lang="en-US" dirty="0"/>
              <a:t>When we find a Tibbie in the care of another organization, we have to determine whether it’s a “shelter” or a shelter-less “private, non-profit.” </a:t>
            </a:r>
            <a:r>
              <a:rPr lang="en-US" dirty="0">
                <a:solidFill>
                  <a:schemeClr val="accent1">
                    <a:lumMod val="75000"/>
                  </a:schemeClr>
                </a:solidFill>
              </a:rPr>
              <a:t>That’s because we pull from shelters; we do not pull from other private, non-profit rescues that, like us, have no shelter.  Instead, we do an “assist” for them. </a:t>
            </a:r>
          </a:p>
        </p:txBody>
      </p:sp>
      <p:sp>
        <p:nvSpPr>
          <p:cNvPr id="4" name="Text Placeholder 3">
            <a:extLst>
              <a:ext uri="{FF2B5EF4-FFF2-40B4-BE49-F238E27FC236}">
                <a16:creationId xmlns:a16="http://schemas.microsoft.com/office/drawing/2014/main" id="{24EC4C06-AB6A-B212-FEF5-AFE132686B25}"/>
              </a:ext>
            </a:extLst>
          </p:cNvPr>
          <p:cNvSpPr>
            <a:spLocks noGrp="1"/>
          </p:cNvSpPr>
          <p:nvPr>
            <p:ph type="body" sz="half" idx="2"/>
          </p:nvPr>
        </p:nvSpPr>
        <p:spPr>
          <a:xfrm>
            <a:off x="256032" y="3285067"/>
            <a:ext cx="2834640" cy="2531099"/>
          </a:xfrm>
        </p:spPr>
        <p:txBody>
          <a:bodyPr/>
          <a:lstStyle/>
          <a:p>
            <a:r>
              <a:rPr lang="en-US" sz="2000" dirty="0"/>
              <a:t>We do not pull from other private, non-profit rescues that, like us, have no  shelter.</a:t>
            </a:r>
          </a:p>
        </p:txBody>
      </p:sp>
      <p:pic>
        <p:nvPicPr>
          <p:cNvPr id="6" name="Picture 5">
            <a:extLst>
              <a:ext uri="{FF2B5EF4-FFF2-40B4-BE49-F238E27FC236}">
                <a16:creationId xmlns:a16="http://schemas.microsoft.com/office/drawing/2014/main" id="{DD7A5C44-EA82-AD7B-7BB9-248472EC676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837473B0-CC2E-450A-ABE3-18F120FF3D39}">
                <a1611:picAttrSrcUrl xmlns:a1611="http://schemas.microsoft.com/office/drawing/2016/11/main" r:id="rId4"/>
              </a:ext>
            </a:extLst>
          </a:blip>
          <a:stretch>
            <a:fillRect/>
          </a:stretch>
        </p:blipFill>
        <p:spPr>
          <a:xfrm>
            <a:off x="1183132" y="4238827"/>
            <a:ext cx="1691639" cy="1691639"/>
          </a:xfrm>
          <a:prstGeom prst="rect">
            <a:avLst/>
          </a:prstGeom>
        </p:spPr>
      </p:pic>
    </p:spTree>
    <p:extLst>
      <p:ext uri="{BB962C8B-B14F-4D97-AF65-F5344CB8AC3E}">
        <p14:creationId xmlns:p14="http://schemas.microsoft.com/office/powerpoint/2010/main" val="2819266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A0A69-110C-D2CC-210A-AC694047D68A}"/>
              </a:ext>
            </a:extLst>
          </p:cNvPr>
          <p:cNvSpPr>
            <a:spLocks noGrp="1"/>
          </p:cNvSpPr>
          <p:nvPr>
            <p:ph type="title"/>
          </p:nvPr>
        </p:nvSpPr>
        <p:spPr/>
        <p:txBody>
          <a:bodyPr>
            <a:normAutofit/>
          </a:bodyPr>
          <a:lstStyle/>
          <a:p>
            <a:r>
              <a:rPr lang="en-US" dirty="0"/>
              <a:t>What does TSCA Rescue do?</a:t>
            </a:r>
          </a:p>
        </p:txBody>
      </p:sp>
      <p:sp>
        <p:nvSpPr>
          <p:cNvPr id="3" name="Content Placeholder 2">
            <a:extLst>
              <a:ext uri="{FF2B5EF4-FFF2-40B4-BE49-F238E27FC236}">
                <a16:creationId xmlns:a16="http://schemas.microsoft.com/office/drawing/2014/main" id="{D2E0B201-FF54-8B99-9A97-4745EF5BB6AC}"/>
              </a:ext>
            </a:extLst>
          </p:cNvPr>
          <p:cNvSpPr>
            <a:spLocks noGrp="1"/>
          </p:cNvSpPr>
          <p:nvPr>
            <p:ph idx="1"/>
          </p:nvPr>
        </p:nvSpPr>
        <p:spPr/>
        <p:txBody>
          <a:bodyPr/>
          <a:lstStyle/>
          <a:p>
            <a:pPr marL="0" indent="0">
              <a:buNone/>
            </a:pPr>
            <a:r>
              <a:rPr lang="en-US" dirty="0"/>
              <a:t>An</a:t>
            </a:r>
            <a:r>
              <a:rPr lang="en-US" dirty="0">
                <a:solidFill>
                  <a:schemeClr val="accent1">
                    <a:lumMod val="75000"/>
                  </a:schemeClr>
                </a:solidFill>
              </a:rPr>
              <a:t> </a:t>
            </a:r>
            <a:r>
              <a:rPr lang="en-US" b="1" dirty="0">
                <a:solidFill>
                  <a:schemeClr val="accent1">
                    <a:lumMod val="75000"/>
                  </a:schemeClr>
                </a:solidFill>
              </a:rPr>
              <a:t>assist</a:t>
            </a:r>
            <a:r>
              <a:rPr lang="en-US" dirty="0"/>
              <a:t> is when we help other non-profit rescues, shelters or, occasionally, private owners to connect with prospective adopters.</a:t>
            </a:r>
          </a:p>
          <a:p>
            <a:pPr marL="0" indent="0">
              <a:buNone/>
            </a:pPr>
            <a:r>
              <a:rPr lang="en-US" dirty="0"/>
              <a:t>Key points:</a:t>
            </a:r>
          </a:p>
          <a:p>
            <a:pPr lvl="1">
              <a:buFont typeface="Arial" panose="020B0604020202020204" pitchFamily="34" charset="0"/>
              <a:buChar char="•"/>
            </a:pPr>
            <a:r>
              <a:rPr lang="en-US" dirty="0"/>
              <a:t>We do assists on dogs that </a:t>
            </a:r>
            <a:r>
              <a:rPr lang="en-US" i="1" dirty="0"/>
              <a:t>look Tibbie-like </a:t>
            </a:r>
            <a:r>
              <a:rPr lang="en-US" dirty="0"/>
              <a:t>as well as those that appear to be purebred. Many prospective adopters don’t care whether or not a </a:t>
            </a:r>
            <a:r>
              <a:rPr lang="en-US" i="1" dirty="0"/>
              <a:t>Tibbie-like</a:t>
            </a:r>
            <a:r>
              <a:rPr lang="en-US" dirty="0"/>
              <a:t> dog is a purebred Tibbie. </a:t>
            </a:r>
          </a:p>
          <a:p>
            <a:pPr lvl="1">
              <a:buFont typeface="Arial" panose="020B0604020202020204" pitchFamily="34" charset="0"/>
              <a:buChar char="•"/>
            </a:pPr>
            <a:r>
              <a:rPr lang="en-US" dirty="0"/>
              <a:t>Assists benefit not only the dog and the other rescue organization but also people who want to adopt Tibbies or Tibbie-like dogs.</a:t>
            </a:r>
          </a:p>
          <a:p>
            <a:pPr lvl="1">
              <a:buFont typeface="Arial" panose="020B0604020202020204" pitchFamily="34" charset="0"/>
              <a:buChar char="•"/>
            </a:pPr>
            <a:r>
              <a:rPr lang="en-US" dirty="0"/>
              <a:t>To assist, we post the dog on our Facebook page and, optionally, send a Rescue Alert email to our waiting list. </a:t>
            </a:r>
          </a:p>
          <a:p>
            <a:pPr lvl="1">
              <a:buFont typeface="Arial" panose="020B0604020202020204" pitchFamily="34" charset="0"/>
              <a:buChar char="•"/>
            </a:pPr>
            <a:r>
              <a:rPr lang="en-US" dirty="0"/>
              <a:t>When the rescue or shelter is unfamiliar with the breed, we send them </a:t>
            </a:r>
            <a:r>
              <a:rPr lang="en-US" dirty="0">
                <a:hlinkClick r:id="rId2"/>
              </a:rPr>
              <a:t>Tibbie Tips</a:t>
            </a:r>
            <a:r>
              <a:rPr lang="en-US" dirty="0"/>
              <a:t>, a flyer to acquaint them with Tibbie traits.</a:t>
            </a:r>
          </a:p>
          <a:p>
            <a:pPr lvl="1">
              <a:buFont typeface="Arial" panose="020B0604020202020204" pitchFamily="34" charset="0"/>
              <a:buChar char="•"/>
            </a:pPr>
            <a:r>
              <a:rPr lang="en-US" dirty="0"/>
              <a:t>We cannot assist when a private owner is selling the dog. (Donations or fees paid to shelters and private non-profit rescues are not sales.)</a:t>
            </a:r>
          </a:p>
          <a:p>
            <a:pPr lvl="1">
              <a:buFont typeface="Arial" panose="020B0604020202020204" pitchFamily="34" charset="0"/>
              <a:buChar char="•"/>
            </a:pPr>
            <a:endParaRPr lang="en-US" dirty="0"/>
          </a:p>
          <a:p>
            <a:pPr marL="0" lvl="1" indent="0">
              <a:buNone/>
            </a:pPr>
            <a:r>
              <a:rPr lang="en-US" sz="2000" dirty="0"/>
              <a:t>A lesson on Assists is under development.</a:t>
            </a:r>
          </a:p>
        </p:txBody>
      </p:sp>
      <p:sp>
        <p:nvSpPr>
          <p:cNvPr id="4" name="Text Placeholder 3">
            <a:extLst>
              <a:ext uri="{FF2B5EF4-FFF2-40B4-BE49-F238E27FC236}">
                <a16:creationId xmlns:a16="http://schemas.microsoft.com/office/drawing/2014/main" id="{A36C49E0-1BD9-C72D-C00C-31BC436AEF50}"/>
              </a:ext>
            </a:extLst>
          </p:cNvPr>
          <p:cNvSpPr>
            <a:spLocks noGrp="1"/>
          </p:cNvSpPr>
          <p:nvPr>
            <p:ph type="body" sz="half" idx="2"/>
          </p:nvPr>
        </p:nvSpPr>
        <p:spPr/>
        <p:txBody>
          <a:bodyPr/>
          <a:lstStyle/>
          <a:p>
            <a:endParaRPr lang="en-US" dirty="0"/>
          </a:p>
          <a:p>
            <a:r>
              <a:rPr lang="en-US" sz="2000" dirty="0"/>
              <a:t>We help Tibbies in the care of other rescues and shelters.</a:t>
            </a:r>
          </a:p>
        </p:txBody>
      </p:sp>
    </p:spTree>
    <p:extLst>
      <p:ext uri="{BB962C8B-B14F-4D97-AF65-F5344CB8AC3E}">
        <p14:creationId xmlns:p14="http://schemas.microsoft.com/office/powerpoint/2010/main" val="4150314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6FCA3-A303-2F52-0572-BC8B6CE559A4}"/>
              </a:ext>
            </a:extLst>
          </p:cNvPr>
          <p:cNvSpPr>
            <a:spLocks noGrp="1"/>
          </p:cNvSpPr>
          <p:nvPr>
            <p:ph type="title"/>
          </p:nvPr>
        </p:nvSpPr>
        <p:spPr>
          <a:xfrm>
            <a:off x="256032" y="1143000"/>
            <a:ext cx="2834640" cy="1981200"/>
          </a:xfrm>
        </p:spPr>
        <p:txBody>
          <a:bodyPr>
            <a:normAutofit fontScale="90000"/>
          </a:bodyPr>
          <a:lstStyle/>
          <a:p>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r>
              <a:rPr lang="en-US" sz="3600" dirty="0"/>
              <a:t>What does TSCA Rescue do?</a:t>
            </a:r>
            <a:br>
              <a:rPr lang="en-US" dirty="0"/>
            </a:br>
            <a:endParaRPr lang="en-US" dirty="0"/>
          </a:p>
        </p:txBody>
      </p:sp>
      <p:pic>
        <p:nvPicPr>
          <p:cNvPr id="6" name="Picture Placeholder 5">
            <a:extLst>
              <a:ext uri="{FF2B5EF4-FFF2-40B4-BE49-F238E27FC236}">
                <a16:creationId xmlns:a16="http://schemas.microsoft.com/office/drawing/2014/main" id="{294CE884-4980-69C2-38A3-7174AAF989B2}"/>
              </a:ext>
            </a:extLst>
          </p:cNvPr>
          <p:cNvPicPr>
            <a:picLocks noGrp="1" noChangeAspect="1"/>
          </p:cNvPicPr>
          <p:nvPr>
            <p:ph type="pic" idx="1"/>
          </p:nvPr>
        </p:nvPicPr>
        <p:blipFill rotWithShape="1">
          <a:blip r:embed="rId2"/>
          <a:srcRect l="-48530" r="-48530"/>
          <a:stretch/>
        </p:blipFill>
        <p:spPr>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a:extLst>
              <a:ext uri="{FF2B5EF4-FFF2-40B4-BE49-F238E27FC236}">
                <a16:creationId xmlns:a16="http://schemas.microsoft.com/office/drawing/2014/main" id="{3A47443C-2879-E4C3-0CB2-20C9F840C008}"/>
              </a:ext>
            </a:extLst>
          </p:cNvPr>
          <p:cNvSpPr>
            <a:spLocks noGrp="1"/>
          </p:cNvSpPr>
          <p:nvPr>
            <p:ph type="body" sz="half" idx="2"/>
          </p:nvPr>
        </p:nvSpPr>
        <p:spPr>
          <a:xfrm>
            <a:off x="256032" y="2946400"/>
            <a:ext cx="2961301" cy="2768600"/>
          </a:xfrm>
        </p:spPr>
        <p:txBody>
          <a:bodyPr>
            <a:normAutofit fontScale="40000" lnSpcReduction="20000"/>
          </a:bodyPr>
          <a:lstStyle/>
          <a:p>
            <a:endParaRPr lang="en-US" dirty="0"/>
          </a:p>
          <a:p>
            <a:r>
              <a:rPr lang="en-US" sz="5000" dirty="0"/>
              <a:t>Abbie was in a county-run shelter. Although we wanted the shelter to transfer her to us, the shelter opted to release her to a local private, non-profit rescue instead. So, we did an assist. A lady on our waiting list adopted Abbie.  </a:t>
            </a:r>
          </a:p>
        </p:txBody>
      </p:sp>
    </p:spTree>
    <p:extLst>
      <p:ext uri="{BB962C8B-B14F-4D97-AF65-F5344CB8AC3E}">
        <p14:creationId xmlns:p14="http://schemas.microsoft.com/office/powerpoint/2010/main" val="2368694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8BB62-51C4-64F7-AF42-BAB2C8F164F2}"/>
              </a:ext>
            </a:extLst>
          </p:cNvPr>
          <p:cNvSpPr>
            <a:spLocks noGrp="1"/>
          </p:cNvSpPr>
          <p:nvPr>
            <p:ph type="title"/>
          </p:nvPr>
        </p:nvSpPr>
        <p:spPr/>
        <p:txBody>
          <a:bodyPr>
            <a:normAutofit/>
          </a:bodyPr>
          <a:lstStyle/>
          <a:p>
            <a:r>
              <a:rPr lang="en-US" dirty="0"/>
              <a:t>What does TSCA Rescue do?</a:t>
            </a:r>
            <a:br>
              <a:rPr lang="en-US" sz="3600" dirty="0"/>
            </a:br>
            <a:endParaRPr lang="en-US" sz="3600" dirty="0"/>
          </a:p>
        </p:txBody>
      </p:sp>
      <p:sp>
        <p:nvSpPr>
          <p:cNvPr id="3" name="Content Placeholder 2">
            <a:extLst>
              <a:ext uri="{FF2B5EF4-FFF2-40B4-BE49-F238E27FC236}">
                <a16:creationId xmlns:a16="http://schemas.microsoft.com/office/drawing/2014/main" id="{C7AACD36-1E82-92DB-3A77-CB7FC46921B8}"/>
              </a:ext>
            </a:extLst>
          </p:cNvPr>
          <p:cNvSpPr>
            <a:spLocks noGrp="1"/>
          </p:cNvSpPr>
          <p:nvPr>
            <p:ph idx="1"/>
          </p:nvPr>
        </p:nvSpPr>
        <p:spPr/>
        <p:txBody>
          <a:bodyPr/>
          <a:lstStyle/>
          <a:p>
            <a:pPr marL="0" indent="0">
              <a:buNone/>
            </a:pPr>
            <a:r>
              <a:rPr lang="en-US" dirty="0"/>
              <a:t>The two kinds of fosterers are </a:t>
            </a:r>
            <a:r>
              <a:rPr lang="en-US" dirty="0">
                <a:solidFill>
                  <a:schemeClr val="accent1">
                    <a:lumMod val="75000"/>
                  </a:schemeClr>
                </a:solidFill>
              </a:rPr>
              <a:t>temporary foster</a:t>
            </a:r>
            <a:r>
              <a:rPr lang="en-US" dirty="0"/>
              <a:t> and </a:t>
            </a:r>
            <a:r>
              <a:rPr lang="en-US" dirty="0">
                <a:solidFill>
                  <a:schemeClr val="accent1">
                    <a:lumMod val="75000"/>
                  </a:schemeClr>
                </a:solidFill>
              </a:rPr>
              <a:t>foster-to-adopt</a:t>
            </a:r>
            <a:r>
              <a:rPr lang="en-US" dirty="0"/>
              <a:t>. </a:t>
            </a:r>
          </a:p>
          <a:p>
            <a:pPr lvl="1"/>
            <a:r>
              <a:rPr lang="en-US" dirty="0"/>
              <a:t>A </a:t>
            </a:r>
            <a:r>
              <a:rPr lang="en-US" b="1" dirty="0">
                <a:solidFill>
                  <a:schemeClr val="accent1">
                    <a:lumMod val="75000"/>
                  </a:schemeClr>
                </a:solidFill>
              </a:rPr>
              <a:t>temporary fosterer</a:t>
            </a:r>
            <a:r>
              <a:rPr lang="en-US" b="1" dirty="0"/>
              <a:t> </a:t>
            </a:r>
            <a:r>
              <a:rPr lang="en-US" dirty="0"/>
              <a:t>is a TSCA Rescue volunteer who takes care of a dog until the veterinary protocol is complete </a:t>
            </a:r>
            <a:r>
              <a:rPr lang="en-US" i="1" dirty="0"/>
              <a:t>and</a:t>
            </a:r>
            <a:r>
              <a:rPr lang="en-US" dirty="0"/>
              <a:t> we have found and approved an adoptive home. </a:t>
            </a:r>
          </a:p>
          <a:p>
            <a:pPr lvl="1"/>
            <a:r>
              <a:rPr lang="en-US" dirty="0"/>
              <a:t>A </a:t>
            </a:r>
            <a:r>
              <a:rPr lang="en-US" b="1" dirty="0">
                <a:solidFill>
                  <a:schemeClr val="accent1">
                    <a:lumMod val="75000"/>
                  </a:schemeClr>
                </a:solidFill>
              </a:rPr>
              <a:t>foster-to-adopt</a:t>
            </a:r>
            <a:r>
              <a:rPr lang="en-US" dirty="0"/>
              <a:t> is an applicant we’ve already approved to adopt the dog but who agrees to foster the dog as a TSCA volunteer until the veterinary protocol is complete.  </a:t>
            </a:r>
          </a:p>
          <a:p>
            <a:pPr marL="0" indent="0">
              <a:buNone/>
            </a:pPr>
            <a:r>
              <a:rPr lang="en-US" dirty="0">
                <a:solidFill>
                  <a:schemeClr val="bg2">
                    <a:lumMod val="50000"/>
                  </a:schemeClr>
                </a:solidFill>
              </a:rPr>
              <a:t>Which kind of foster applies in a given rescue depends on how quickly we need to remove the dog from its current situation.</a:t>
            </a:r>
          </a:p>
          <a:p>
            <a:pPr marL="0" indent="0" algn="ctr">
              <a:buNone/>
            </a:pPr>
            <a:r>
              <a:rPr lang="en-US" i="1" dirty="0">
                <a:solidFill>
                  <a:schemeClr val="bg2">
                    <a:lumMod val="50000"/>
                  </a:schemeClr>
                </a:solidFill>
              </a:rPr>
              <a:t>Temporary = removal of dog is urgent</a:t>
            </a:r>
          </a:p>
          <a:p>
            <a:pPr marL="0" indent="0" algn="ctr">
              <a:buNone/>
            </a:pPr>
            <a:r>
              <a:rPr lang="en-US" i="1" dirty="0">
                <a:solidFill>
                  <a:schemeClr val="bg2">
                    <a:lumMod val="50000"/>
                  </a:schemeClr>
                </a:solidFill>
              </a:rPr>
              <a:t>Foster-to-adopt = dog can safely stay where it is until we select its </a:t>
            </a:r>
            <a:r>
              <a:rPr lang="en-US" i="1" dirty="0" err="1">
                <a:solidFill>
                  <a:schemeClr val="bg2">
                    <a:lumMod val="50000"/>
                  </a:schemeClr>
                </a:solidFill>
              </a:rPr>
              <a:t>furever</a:t>
            </a:r>
            <a:r>
              <a:rPr lang="en-US" i="1" dirty="0">
                <a:solidFill>
                  <a:schemeClr val="bg2">
                    <a:lumMod val="50000"/>
                  </a:schemeClr>
                </a:solidFill>
              </a:rPr>
              <a:t> home</a:t>
            </a:r>
          </a:p>
        </p:txBody>
      </p:sp>
      <p:sp>
        <p:nvSpPr>
          <p:cNvPr id="4" name="Text Placeholder 3">
            <a:extLst>
              <a:ext uri="{FF2B5EF4-FFF2-40B4-BE49-F238E27FC236}">
                <a16:creationId xmlns:a16="http://schemas.microsoft.com/office/drawing/2014/main" id="{77AFEE75-9517-96E1-A03F-096003A69306}"/>
              </a:ext>
            </a:extLst>
          </p:cNvPr>
          <p:cNvSpPr>
            <a:spLocks noGrp="1"/>
          </p:cNvSpPr>
          <p:nvPr>
            <p:ph type="body" sz="half" idx="2"/>
          </p:nvPr>
        </p:nvSpPr>
        <p:spPr/>
        <p:txBody>
          <a:bodyPr/>
          <a:lstStyle/>
          <a:p>
            <a:endParaRPr lang="en-US" dirty="0"/>
          </a:p>
          <a:p>
            <a:r>
              <a:rPr lang="en-US" sz="2000" dirty="0"/>
              <a:t>Volunteer fosterers are special people who take care of a Tibbie until adopted.</a:t>
            </a:r>
          </a:p>
        </p:txBody>
      </p:sp>
    </p:spTree>
    <p:extLst>
      <p:ext uri="{BB962C8B-B14F-4D97-AF65-F5344CB8AC3E}">
        <p14:creationId xmlns:p14="http://schemas.microsoft.com/office/powerpoint/2010/main" val="4136481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EE014-F50A-5F5E-4435-7A8F2DEEF1E8}"/>
              </a:ext>
            </a:extLst>
          </p:cNvPr>
          <p:cNvSpPr>
            <a:spLocks noGrp="1"/>
          </p:cNvSpPr>
          <p:nvPr>
            <p:ph type="title"/>
          </p:nvPr>
        </p:nvSpPr>
        <p:spPr/>
        <p:txBody>
          <a:bodyPr/>
          <a:lstStyle/>
          <a:p>
            <a:r>
              <a:rPr lang="en-US" dirty="0"/>
              <a:t>What does TSCA Rescue do?</a:t>
            </a:r>
            <a:br>
              <a:rPr lang="en-US" sz="3600" dirty="0"/>
            </a:br>
            <a:endParaRPr lang="en-US" dirty="0"/>
          </a:p>
        </p:txBody>
      </p:sp>
      <p:sp>
        <p:nvSpPr>
          <p:cNvPr id="3" name="Content Placeholder 2">
            <a:extLst>
              <a:ext uri="{FF2B5EF4-FFF2-40B4-BE49-F238E27FC236}">
                <a16:creationId xmlns:a16="http://schemas.microsoft.com/office/drawing/2014/main" id="{2F7617C5-0C10-98BF-02FD-9D8744C0A552}"/>
              </a:ext>
            </a:extLst>
          </p:cNvPr>
          <p:cNvSpPr>
            <a:spLocks noGrp="1"/>
          </p:cNvSpPr>
          <p:nvPr>
            <p:ph idx="1"/>
          </p:nvPr>
        </p:nvSpPr>
        <p:spPr/>
        <p:txBody>
          <a:bodyPr>
            <a:normAutofit fontScale="62500" lnSpcReduction="20000"/>
          </a:bodyPr>
          <a:lstStyle/>
          <a:p>
            <a:pPr marL="0" indent="0">
              <a:lnSpc>
                <a:spcPct val="110000"/>
              </a:lnSpc>
              <a:buNone/>
            </a:pPr>
            <a:r>
              <a:rPr lang="en-US" sz="3200" dirty="0"/>
              <a:t>Both kinds of fosterers provide daily care and shepherd the Tibbie through the veterinary protocol.  Their input is invaluable in helping us find the perfect </a:t>
            </a:r>
            <a:r>
              <a:rPr lang="en-US" sz="3200" dirty="0" err="1"/>
              <a:t>furever</a:t>
            </a:r>
            <a:r>
              <a:rPr lang="en-US" sz="3200" dirty="0"/>
              <a:t> home for their foster Tibbie.</a:t>
            </a:r>
          </a:p>
          <a:p>
            <a:pPr marL="0" indent="0">
              <a:lnSpc>
                <a:spcPct val="110000"/>
              </a:lnSpc>
              <a:buNone/>
            </a:pPr>
            <a:r>
              <a:rPr lang="en-US" sz="3200" dirty="0"/>
              <a:t>Key points:</a:t>
            </a:r>
          </a:p>
          <a:p>
            <a:pPr lvl="1">
              <a:lnSpc>
                <a:spcPct val="110000"/>
              </a:lnSpc>
              <a:spcBef>
                <a:spcPts val="1200"/>
              </a:spcBef>
              <a:buFont typeface="Arial" panose="020B0604020202020204" pitchFamily="34" charset="0"/>
              <a:buChar char="•"/>
            </a:pPr>
            <a:r>
              <a:rPr lang="en-US" sz="2900" dirty="0"/>
              <a:t>We screen fosterers just as we do prospective adopters, including a home visit. </a:t>
            </a:r>
          </a:p>
          <a:p>
            <a:pPr lvl="1">
              <a:lnSpc>
                <a:spcPct val="110000"/>
              </a:lnSpc>
              <a:spcBef>
                <a:spcPts val="1200"/>
              </a:spcBef>
              <a:buFont typeface="Arial" panose="020B0604020202020204" pitchFamily="34" charset="0"/>
              <a:buChar char="•"/>
            </a:pPr>
            <a:r>
              <a:rPr lang="en-US" sz="2900" dirty="0">
                <a:solidFill>
                  <a:schemeClr val="bg2">
                    <a:lumMod val="50000"/>
                  </a:schemeClr>
                </a:solidFill>
                <a:ea typeface="Times New Roman" panose="02020603050405020304" pitchFamily="18" charset="0"/>
                <a:cs typeface="Times New Roman" panose="02020603050405020304" pitchFamily="18" charset="0"/>
              </a:rPr>
              <a:t>Fosterers are responsible for:</a:t>
            </a:r>
          </a:p>
          <a:p>
            <a:pPr lvl="2">
              <a:lnSpc>
                <a:spcPct val="110000"/>
              </a:lnSpc>
              <a:spcBef>
                <a:spcPts val="600"/>
              </a:spcBef>
              <a:spcAft>
                <a:spcPts val="0"/>
              </a:spcAft>
              <a:buFont typeface="Wingdings" panose="05000000000000000000" pitchFamily="2" charset="2"/>
              <a:buChar char="§"/>
            </a:pPr>
            <a:r>
              <a:rPr lang="en-US" sz="2400" dirty="0">
                <a:solidFill>
                  <a:schemeClr val="bg2">
                    <a:lumMod val="50000"/>
                  </a:schemeClr>
                </a:solidFill>
                <a:effectLst/>
                <a:ea typeface="Times New Roman" panose="02020603050405020304" pitchFamily="18" charset="0"/>
                <a:cs typeface="Arial" panose="020B0604020202020204" pitchFamily="34" charset="0"/>
              </a:rPr>
              <a:t>Clean, comfortable, safe, indoor housing</a:t>
            </a:r>
          </a:p>
          <a:p>
            <a:pPr lvl="2">
              <a:lnSpc>
                <a:spcPct val="110000"/>
              </a:lnSpc>
              <a:spcBef>
                <a:spcPts val="600"/>
              </a:spcBef>
              <a:spcAft>
                <a:spcPts val="0"/>
              </a:spcAft>
              <a:buFont typeface="Wingdings" panose="05000000000000000000" pitchFamily="2" charset="2"/>
              <a:buChar char="§"/>
            </a:pPr>
            <a:r>
              <a:rPr lang="en-US" sz="2400" dirty="0">
                <a:solidFill>
                  <a:schemeClr val="bg2">
                    <a:lumMod val="50000"/>
                  </a:schemeClr>
                </a:solidFill>
                <a:effectLst/>
                <a:ea typeface="Times New Roman" panose="02020603050405020304" pitchFamily="18" charset="0"/>
                <a:cs typeface="Arial" panose="020B0604020202020204" pitchFamily="34" charset="0"/>
              </a:rPr>
              <a:t>Affection, socialization, training, play, and exercise</a:t>
            </a:r>
          </a:p>
          <a:p>
            <a:pPr lvl="2">
              <a:lnSpc>
                <a:spcPct val="110000"/>
              </a:lnSpc>
              <a:spcBef>
                <a:spcPts val="600"/>
              </a:spcBef>
              <a:spcAft>
                <a:spcPts val="0"/>
              </a:spcAft>
              <a:buFont typeface="Wingdings" panose="05000000000000000000" pitchFamily="2" charset="2"/>
              <a:buChar char="§"/>
            </a:pPr>
            <a:r>
              <a:rPr lang="en-US" sz="2400" dirty="0">
                <a:solidFill>
                  <a:schemeClr val="bg2">
                    <a:lumMod val="50000"/>
                  </a:schemeClr>
                </a:solidFill>
                <a:ea typeface="Times New Roman" panose="02020603050405020304" pitchFamily="18" charset="0"/>
                <a:cs typeface="Arial" panose="020B0604020202020204" pitchFamily="34" charset="0"/>
              </a:rPr>
              <a:t>Grooming (caring for coat and nails, getting rid of parasites)</a:t>
            </a:r>
            <a:endParaRPr lang="en-US" sz="2400" dirty="0">
              <a:solidFill>
                <a:schemeClr val="bg2">
                  <a:lumMod val="50000"/>
                </a:schemeClr>
              </a:solidFill>
              <a:effectLst/>
              <a:ea typeface="Times New Roman" panose="02020603050405020304" pitchFamily="18" charset="0"/>
              <a:cs typeface="Arial" panose="020B0604020202020204" pitchFamily="34" charset="0"/>
            </a:endParaRPr>
          </a:p>
          <a:p>
            <a:pPr lvl="1" fontAlgn="ctr">
              <a:lnSpc>
                <a:spcPct val="110000"/>
              </a:lnSpc>
              <a:spcBef>
                <a:spcPts val="1200"/>
              </a:spcBef>
              <a:spcAft>
                <a:spcPts val="0"/>
              </a:spcAft>
              <a:buFont typeface="Arial" panose="020B0604020202020204" pitchFamily="34" charset="0"/>
              <a:buChar char="•"/>
              <a:tabLst>
                <a:tab pos="228600" algn="l"/>
              </a:tabLst>
            </a:pPr>
            <a:r>
              <a:rPr lang="en-US" sz="2900" dirty="0">
                <a:solidFill>
                  <a:schemeClr val="bg2">
                    <a:lumMod val="50000"/>
                  </a:schemeClr>
                </a:solidFill>
                <a:effectLst/>
                <a:ea typeface="Times New Roman" panose="02020603050405020304" pitchFamily="18" charset="0"/>
              </a:rPr>
              <a:t>Fosterers take the Tibbie for needed veterinary care. </a:t>
            </a:r>
          </a:p>
          <a:p>
            <a:pPr lvl="1" fontAlgn="ctr">
              <a:lnSpc>
                <a:spcPct val="110000"/>
              </a:lnSpc>
              <a:spcBef>
                <a:spcPts val="1200"/>
              </a:spcBef>
              <a:spcAft>
                <a:spcPts val="0"/>
              </a:spcAft>
              <a:buFont typeface="Arial" panose="020B0604020202020204" pitchFamily="34" charset="0"/>
              <a:buChar char="•"/>
              <a:tabLst>
                <a:tab pos="228600" algn="l"/>
              </a:tabLst>
            </a:pPr>
            <a:r>
              <a:rPr lang="en-US" sz="2900" dirty="0">
                <a:solidFill>
                  <a:schemeClr val="bg2">
                    <a:lumMod val="50000"/>
                  </a:schemeClr>
                </a:solidFill>
                <a:effectLst/>
                <a:ea typeface="Times New Roman" panose="02020603050405020304" pitchFamily="18" charset="0"/>
              </a:rPr>
              <a:t>Fosterers observe, test, and evaluate the Tibbie’s temperament and behavior, such as energy level, likes/dislikes, and training (house, crate, lead). </a:t>
            </a:r>
          </a:p>
          <a:p>
            <a:pPr marL="0" lvl="1" indent="0" fontAlgn="ctr">
              <a:lnSpc>
                <a:spcPct val="110000"/>
              </a:lnSpc>
              <a:spcBef>
                <a:spcPts val="1200"/>
              </a:spcBef>
              <a:spcAft>
                <a:spcPts val="0"/>
              </a:spcAft>
              <a:buNone/>
              <a:tabLst>
                <a:tab pos="228600" algn="l"/>
              </a:tabLst>
            </a:pPr>
            <a:r>
              <a:rPr lang="en-US" sz="2900" dirty="0">
                <a:solidFill>
                  <a:schemeClr val="bg2">
                    <a:lumMod val="50000"/>
                  </a:schemeClr>
                </a:solidFill>
                <a:ea typeface="Times New Roman" panose="02020603050405020304" pitchFamily="18" charset="0"/>
              </a:rPr>
              <a:t>A lesson on Fostering is under development.</a:t>
            </a:r>
            <a:endParaRPr lang="en-US" sz="2900" dirty="0">
              <a:solidFill>
                <a:schemeClr val="bg2">
                  <a:lumMod val="50000"/>
                </a:schemeClr>
              </a:solidFill>
              <a:effectLst/>
              <a:ea typeface="Times New Roman" panose="02020603050405020304" pitchFamily="18" charset="0"/>
            </a:endParaRPr>
          </a:p>
        </p:txBody>
      </p:sp>
      <p:sp>
        <p:nvSpPr>
          <p:cNvPr id="4" name="Text Placeholder 3">
            <a:extLst>
              <a:ext uri="{FF2B5EF4-FFF2-40B4-BE49-F238E27FC236}">
                <a16:creationId xmlns:a16="http://schemas.microsoft.com/office/drawing/2014/main" id="{1BAF49A5-2B8C-6C70-951F-77C514C0C681}"/>
              </a:ext>
            </a:extLst>
          </p:cNvPr>
          <p:cNvSpPr>
            <a:spLocks noGrp="1"/>
          </p:cNvSpPr>
          <p:nvPr>
            <p:ph type="body" sz="half" idx="2"/>
          </p:nvPr>
        </p:nvSpPr>
        <p:spPr/>
        <p:txBody>
          <a:bodyPr>
            <a:normAutofit/>
          </a:bodyPr>
          <a:lstStyle/>
          <a:p>
            <a:r>
              <a:rPr lang="en-US" sz="2000" dirty="0"/>
              <a:t>All fosterers must be TSCA Rescue volunteers who follow coordinator guidance.</a:t>
            </a:r>
          </a:p>
        </p:txBody>
      </p:sp>
    </p:spTree>
    <p:extLst>
      <p:ext uri="{BB962C8B-B14F-4D97-AF65-F5344CB8AC3E}">
        <p14:creationId xmlns:p14="http://schemas.microsoft.com/office/powerpoint/2010/main" val="1388588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EE014-F50A-5F5E-4435-7A8F2DEEF1E8}"/>
              </a:ext>
            </a:extLst>
          </p:cNvPr>
          <p:cNvSpPr>
            <a:spLocks noGrp="1"/>
          </p:cNvSpPr>
          <p:nvPr>
            <p:ph type="title"/>
          </p:nvPr>
        </p:nvSpPr>
        <p:spPr/>
        <p:txBody>
          <a:bodyPr/>
          <a:lstStyle/>
          <a:p>
            <a:r>
              <a:rPr lang="en-US" dirty="0"/>
              <a:t>What does TSCA Rescue do?</a:t>
            </a:r>
            <a:br>
              <a:rPr lang="en-US" sz="3600" dirty="0"/>
            </a:br>
            <a:endParaRPr lang="en-US" dirty="0"/>
          </a:p>
        </p:txBody>
      </p:sp>
      <p:sp>
        <p:nvSpPr>
          <p:cNvPr id="3" name="Content Placeholder 2">
            <a:extLst>
              <a:ext uri="{FF2B5EF4-FFF2-40B4-BE49-F238E27FC236}">
                <a16:creationId xmlns:a16="http://schemas.microsoft.com/office/drawing/2014/main" id="{2F7617C5-0C10-98BF-02FD-9D8744C0A552}"/>
              </a:ext>
            </a:extLst>
          </p:cNvPr>
          <p:cNvSpPr>
            <a:spLocks noGrp="1"/>
          </p:cNvSpPr>
          <p:nvPr>
            <p:ph idx="1"/>
          </p:nvPr>
        </p:nvSpPr>
        <p:spPr>
          <a:xfrm>
            <a:off x="3867912" y="778933"/>
            <a:ext cx="7315200" cy="5210387"/>
          </a:xfrm>
        </p:spPr>
        <p:txBody>
          <a:bodyPr>
            <a:normAutofit/>
          </a:bodyPr>
          <a:lstStyle/>
          <a:p>
            <a:pPr marL="0" indent="0">
              <a:buNone/>
            </a:pPr>
            <a:r>
              <a:rPr lang="en-US" dirty="0"/>
              <a:t>The </a:t>
            </a:r>
            <a:r>
              <a:rPr lang="en-US" b="1" dirty="0">
                <a:solidFill>
                  <a:schemeClr val="accent1">
                    <a:lumMod val="75000"/>
                  </a:schemeClr>
                </a:solidFill>
              </a:rPr>
              <a:t>veterinary protocol </a:t>
            </a:r>
            <a:r>
              <a:rPr lang="en-US" dirty="0"/>
              <a:t>is a list of required services that Tibbies we intake must complete before we finalize their adoption. Depending on the Tibbie’s age and any prior veterinary records we can get, the protocol includes, but is not limited to, services such as: </a:t>
            </a:r>
          </a:p>
          <a:p>
            <a:pPr lvl="1"/>
            <a:r>
              <a:rPr lang="en-US" dirty="0"/>
              <a:t>general exam</a:t>
            </a:r>
          </a:p>
          <a:p>
            <a:pPr lvl="1"/>
            <a:r>
              <a:rPr lang="en-US" dirty="0"/>
              <a:t>microchipping</a:t>
            </a:r>
          </a:p>
          <a:p>
            <a:pPr lvl="1"/>
            <a:r>
              <a:rPr lang="en-US" dirty="0"/>
              <a:t>vaccinations</a:t>
            </a:r>
          </a:p>
          <a:p>
            <a:pPr lvl="1"/>
            <a:r>
              <a:rPr lang="en-US" dirty="0"/>
              <a:t>heartworm test</a:t>
            </a:r>
          </a:p>
          <a:p>
            <a:pPr lvl="1"/>
            <a:r>
              <a:rPr lang="en-US" dirty="0"/>
              <a:t>de-worming</a:t>
            </a:r>
          </a:p>
          <a:p>
            <a:pPr lvl="1"/>
            <a:r>
              <a:rPr lang="en-US" dirty="0"/>
              <a:t>spay/neuter</a:t>
            </a:r>
          </a:p>
          <a:p>
            <a:pPr lvl="1"/>
            <a:r>
              <a:rPr lang="en-US" dirty="0"/>
              <a:t>dental cleaning</a:t>
            </a:r>
          </a:p>
          <a:p>
            <a:pPr lvl="1"/>
            <a:r>
              <a:rPr lang="en-US" dirty="0"/>
              <a:t>blood work</a:t>
            </a:r>
          </a:p>
          <a:p>
            <a:pPr marL="0" indent="0">
              <a:buNone/>
            </a:pPr>
            <a:r>
              <a:rPr lang="en-US" dirty="0"/>
              <a:t>A form called the </a:t>
            </a:r>
            <a:r>
              <a:rPr lang="en-US" i="1" dirty="0"/>
              <a:t>Veterinary Protocol Checklist</a:t>
            </a:r>
            <a:r>
              <a:rPr lang="en-US" dirty="0"/>
              <a:t> helps us keep track.</a:t>
            </a:r>
          </a:p>
          <a:p>
            <a:pPr marL="0" indent="0">
              <a:buNone/>
            </a:pPr>
            <a:r>
              <a:rPr lang="en-US" dirty="0"/>
              <a:t>A lesson on the Veterinary Protocol, including estimating expenses for the Trust and selecting a vet, is under development.</a:t>
            </a:r>
          </a:p>
        </p:txBody>
      </p:sp>
      <p:sp>
        <p:nvSpPr>
          <p:cNvPr id="4" name="Text Placeholder 3">
            <a:extLst>
              <a:ext uri="{FF2B5EF4-FFF2-40B4-BE49-F238E27FC236}">
                <a16:creationId xmlns:a16="http://schemas.microsoft.com/office/drawing/2014/main" id="{1BAF49A5-2B8C-6C70-951F-77C514C0C681}"/>
              </a:ext>
            </a:extLst>
          </p:cNvPr>
          <p:cNvSpPr>
            <a:spLocks noGrp="1"/>
          </p:cNvSpPr>
          <p:nvPr>
            <p:ph type="body" sz="half" idx="2"/>
          </p:nvPr>
        </p:nvSpPr>
        <p:spPr/>
        <p:txBody>
          <a:bodyPr>
            <a:normAutofit/>
          </a:bodyPr>
          <a:lstStyle/>
          <a:p>
            <a:r>
              <a:rPr lang="en-US" sz="2000" dirty="0"/>
              <a:t>Tibbies in our care must complete a veterinary protocol.</a:t>
            </a:r>
          </a:p>
        </p:txBody>
      </p:sp>
      <p:pic>
        <p:nvPicPr>
          <p:cNvPr id="12" name="Picture 11">
            <a:extLst>
              <a:ext uri="{FF2B5EF4-FFF2-40B4-BE49-F238E27FC236}">
                <a16:creationId xmlns:a16="http://schemas.microsoft.com/office/drawing/2014/main" id="{532D9013-7021-2D40-1AC1-5C3B8F75BCB2}"/>
              </a:ext>
            </a:extLst>
          </p:cNvPr>
          <p:cNvPicPr>
            <a:picLocks noChangeAspect="1"/>
          </p:cNvPicPr>
          <p:nvPr/>
        </p:nvPicPr>
        <p:blipFill>
          <a:blip r:embed="rId2"/>
          <a:stretch>
            <a:fillRect/>
          </a:stretch>
        </p:blipFill>
        <p:spPr>
          <a:xfrm>
            <a:off x="791738" y="4508913"/>
            <a:ext cx="1559862" cy="1307253"/>
          </a:xfrm>
          <a:prstGeom prst="rect">
            <a:avLst/>
          </a:prstGeom>
        </p:spPr>
      </p:pic>
    </p:spTree>
    <p:extLst>
      <p:ext uri="{BB962C8B-B14F-4D97-AF65-F5344CB8AC3E}">
        <p14:creationId xmlns:p14="http://schemas.microsoft.com/office/powerpoint/2010/main" val="862961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F916D-2458-3728-AB13-D6C3D6BE07BF}"/>
              </a:ext>
            </a:extLst>
          </p:cNvPr>
          <p:cNvSpPr>
            <a:spLocks noGrp="1"/>
          </p:cNvSpPr>
          <p:nvPr>
            <p:ph type="title"/>
          </p:nvPr>
        </p:nvSpPr>
        <p:spPr/>
        <p:txBody>
          <a:bodyPr/>
          <a:lstStyle/>
          <a:p>
            <a:r>
              <a:rPr lang="en-US" dirty="0"/>
              <a:t>What does TSCA Rescue do? </a:t>
            </a:r>
            <a:br>
              <a:rPr lang="en-US" dirty="0"/>
            </a:br>
            <a:endParaRPr lang="en-US" dirty="0"/>
          </a:p>
        </p:txBody>
      </p:sp>
      <p:pic>
        <p:nvPicPr>
          <p:cNvPr id="6" name="Picture Placeholder 5">
            <a:extLst>
              <a:ext uri="{FF2B5EF4-FFF2-40B4-BE49-F238E27FC236}">
                <a16:creationId xmlns:a16="http://schemas.microsoft.com/office/drawing/2014/main" id="{9591B9E6-4188-3028-50C4-45110D7CEE25}"/>
              </a:ext>
            </a:extLst>
          </p:cNvPr>
          <p:cNvPicPr>
            <a:picLocks noGrp="1" noChangeAspect="1"/>
          </p:cNvPicPr>
          <p:nvPr>
            <p:ph type="pic" idx="1"/>
          </p:nvPr>
        </p:nvPicPr>
        <p:blipFill>
          <a:blip r:embed="rId2"/>
          <a:srcRect t="6208" b="6208"/>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a:extLst>
              <a:ext uri="{FF2B5EF4-FFF2-40B4-BE49-F238E27FC236}">
                <a16:creationId xmlns:a16="http://schemas.microsoft.com/office/drawing/2014/main" id="{C0BAA9EB-CEE0-439E-7295-A15152442082}"/>
              </a:ext>
            </a:extLst>
          </p:cNvPr>
          <p:cNvSpPr>
            <a:spLocks noGrp="1"/>
          </p:cNvSpPr>
          <p:nvPr>
            <p:ph type="body" sz="half" idx="2"/>
          </p:nvPr>
        </p:nvSpPr>
        <p:spPr/>
        <p:txBody>
          <a:bodyPr>
            <a:normAutofit fontScale="85000" lnSpcReduction="20000"/>
          </a:bodyPr>
          <a:lstStyle/>
          <a:p>
            <a:r>
              <a:rPr lang="en-US" sz="2000" dirty="0"/>
              <a:t>Lovely </a:t>
            </a:r>
            <a:r>
              <a:rPr lang="en-US" sz="2000" dirty="0" err="1"/>
              <a:t>Lolha’s</a:t>
            </a:r>
            <a:r>
              <a:rPr lang="en-US" sz="2000" dirty="0"/>
              <a:t> former owner surrendered her to TSCA Rescue. For her well-being, we quickly moved her to a temporary foster mom volunteer who took care of her for 3 months. During that period, she completed the veterinary protocol, and we selected her </a:t>
            </a:r>
            <a:r>
              <a:rPr lang="en-US" sz="2000" dirty="0" err="1"/>
              <a:t>furever</a:t>
            </a:r>
            <a:r>
              <a:rPr lang="en-US" sz="2000" dirty="0"/>
              <a:t> home.</a:t>
            </a:r>
          </a:p>
        </p:txBody>
      </p:sp>
    </p:spTree>
    <p:extLst>
      <p:ext uri="{BB962C8B-B14F-4D97-AF65-F5344CB8AC3E}">
        <p14:creationId xmlns:p14="http://schemas.microsoft.com/office/powerpoint/2010/main" val="1121853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F916D-2458-3728-AB13-D6C3D6BE07BF}"/>
              </a:ext>
            </a:extLst>
          </p:cNvPr>
          <p:cNvSpPr>
            <a:spLocks noGrp="1"/>
          </p:cNvSpPr>
          <p:nvPr>
            <p:ph type="title"/>
          </p:nvPr>
        </p:nvSpPr>
        <p:spPr>
          <a:xfrm>
            <a:off x="256032" y="1143000"/>
            <a:ext cx="2834640" cy="1718733"/>
          </a:xfrm>
        </p:spPr>
        <p:txBody>
          <a:bodyPr>
            <a:normAutofit/>
          </a:bodyPr>
          <a:lstStyle/>
          <a:p>
            <a:r>
              <a:rPr lang="en-US" dirty="0"/>
              <a:t>What does TSCA Rescue do? </a:t>
            </a:r>
          </a:p>
        </p:txBody>
      </p:sp>
      <p:pic>
        <p:nvPicPr>
          <p:cNvPr id="8" name="Picture Placeholder 7">
            <a:extLst>
              <a:ext uri="{FF2B5EF4-FFF2-40B4-BE49-F238E27FC236}">
                <a16:creationId xmlns:a16="http://schemas.microsoft.com/office/drawing/2014/main" id="{4D8A81B5-152A-5E44-FD84-ED13C7062FAC}"/>
              </a:ext>
            </a:extLst>
          </p:cNvPr>
          <p:cNvPicPr>
            <a:picLocks noGrp="1" noChangeAspect="1"/>
          </p:cNvPicPr>
          <p:nvPr>
            <p:ph type="pic" idx="1"/>
          </p:nvPr>
        </p:nvPicPr>
        <p:blipFill>
          <a:blip r:embed="rId2"/>
          <a:srcRect t="25367" b="25367"/>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a:extLst>
              <a:ext uri="{FF2B5EF4-FFF2-40B4-BE49-F238E27FC236}">
                <a16:creationId xmlns:a16="http://schemas.microsoft.com/office/drawing/2014/main" id="{C0BAA9EB-CEE0-439E-7295-A15152442082}"/>
              </a:ext>
            </a:extLst>
          </p:cNvPr>
          <p:cNvSpPr>
            <a:spLocks noGrp="1"/>
          </p:cNvSpPr>
          <p:nvPr>
            <p:ph type="body" sz="half" idx="2"/>
          </p:nvPr>
        </p:nvSpPr>
        <p:spPr>
          <a:xfrm>
            <a:off x="256032" y="2861733"/>
            <a:ext cx="2834640" cy="2953851"/>
          </a:xfrm>
        </p:spPr>
        <p:txBody>
          <a:bodyPr>
            <a:normAutofit/>
          </a:bodyPr>
          <a:lstStyle/>
          <a:p>
            <a:r>
              <a:rPr lang="en-US" sz="1500" dirty="0"/>
              <a:t>His owner contacted us to surrender 8-year-old Donut but agreed to keep him until we selected a foster-to-adopt home. After moving in with his foster-to-adopt mom, he remained in “foster status” with TSCA Rescue for 2 months while completing the vet protocol. We then finalized his adoption and transferred his ownership to the foster-to-adopt mom.</a:t>
            </a:r>
          </a:p>
        </p:txBody>
      </p:sp>
    </p:spTree>
    <p:extLst>
      <p:ext uri="{BB962C8B-B14F-4D97-AF65-F5344CB8AC3E}">
        <p14:creationId xmlns:p14="http://schemas.microsoft.com/office/powerpoint/2010/main" val="3451320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AC242-145D-E2DE-48CA-8AE312D2BD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CF7397-DB05-C21C-3C61-B8CB147A64AE}"/>
              </a:ext>
            </a:extLst>
          </p:cNvPr>
          <p:cNvSpPr>
            <a:spLocks noGrp="1"/>
          </p:cNvSpPr>
          <p:nvPr>
            <p:ph type="title"/>
          </p:nvPr>
        </p:nvSpPr>
        <p:spPr/>
        <p:txBody>
          <a:bodyPr/>
          <a:lstStyle/>
          <a:p>
            <a:r>
              <a:rPr lang="en-US" dirty="0">
                <a:solidFill>
                  <a:schemeClr val="accent1">
                    <a:lumMod val="75000"/>
                  </a:schemeClr>
                </a:solidFill>
              </a:rPr>
              <a:t>How is TSCA Rescue organized?</a:t>
            </a:r>
          </a:p>
        </p:txBody>
      </p:sp>
      <p:sp>
        <p:nvSpPr>
          <p:cNvPr id="3" name="Text Placeholder 2">
            <a:extLst>
              <a:ext uri="{FF2B5EF4-FFF2-40B4-BE49-F238E27FC236}">
                <a16:creationId xmlns:a16="http://schemas.microsoft.com/office/drawing/2014/main" id="{D0994F0E-DE4E-68FC-F20D-FEDB07C3A3A5}"/>
              </a:ext>
            </a:extLst>
          </p:cNvPr>
          <p:cNvSpPr>
            <a:spLocks noGrp="1"/>
          </p:cNvSpPr>
          <p:nvPr>
            <p:ph type="body" idx="1"/>
          </p:nvPr>
        </p:nvSpPr>
        <p:spPr/>
        <p:txBody>
          <a:bodyPr>
            <a:normAutofit/>
          </a:bodyPr>
          <a:lstStyle/>
          <a:p>
            <a:r>
              <a:rPr lang="en-US" dirty="0"/>
              <a:t>In this section, we show you the organization of TSCA Rescue and introduce you to our volunteer roles.</a:t>
            </a:r>
          </a:p>
        </p:txBody>
      </p:sp>
    </p:spTree>
    <p:extLst>
      <p:ext uri="{BB962C8B-B14F-4D97-AF65-F5344CB8AC3E}">
        <p14:creationId xmlns:p14="http://schemas.microsoft.com/office/powerpoint/2010/main" val="2254067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38B77-DC85-BE55-0C9C-52B6A2E2E9F6}"/>
              </a:ext>
            </a:extLst>
          </p:cNvPr>
          <p:cNvSpPr>
            <a:spLocks noGrp="1"/>
          </p:cNvSpPr>
          <p:nvPr>
            <p:ph type="title"/>
          </p:nvPr>
        </p:nvSpPr>
        <p:spPr/>
        <p:txBody>
          <a:bodyPr/>
          <a:lstStyle/>
          <a:p>
            <a:r>
              <a:rPr lang="en-US" dirty="0">
                <a:solidFill>
                  <a:schemeClr val="accent1">
                    <a:lumMod val="75000"/>
                  </a:schemeClr>
                </a:solidFill>
              </a:rPr>
              <a:t>What is TSCA Rescue?</a:t>
            </a:r>
          </a:p>
        </p:txBody>
      </p:sp>
      <p:sp>
        <p:nvSpPr>
          <p:cNvPr id="3" name="Text Placeholder 2">
            <a:extLst>
              <a:ext uri="{FF2B5EF4-FFF2-40B4-BE49-F238E27FC236}">
                <a16:creationId xmlns:a16="http://schemas.microsoft.com/office/drawing/2014/main" id="{D2D5BB5F-269F-E4E4-4733-FAE57E5593B4}"/>
              </a:ext>
            </a:extLst>
          </p:cNvPr>
          <p:cNvSpPr>
            <a:spLocks noGrp="1"/>
          </p:cNvSpPr>
          <p:nvPr>
            <p:ph type="body" idx="1"/>
          </p:nvPr>
        </p:nvSpPr>
        <p:spPr/>
        <p:txBody>
          <a:bodyPr/>
          <a:lstStyle/>
          <a:p>
            <a:r>
              <a:rPr lang="en-US" dirty="0"/>
              <a:t>In this section, we’ll explain TSCA Rescue and our partner, the TSCA Rescue &amp; Health Trust.</a:t>
            </a:r>
          </a:p>
        </p:txBody>
      </p:sp>
    </p:spTree>
    <p:extLst>
      <p:ext uri="{BB962C8B-B14F-4D97-AF65-F5344CB8AC3E}">
        <p14:creationId xmlns:p14="http://schemas.microsoft.com/office/powerpoint/2010/main" val="3666371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6278-B6DB-B6C2-E460-4ACB81FEEE21}"/>
              </a:ext>
            </a:extLst>
          </p:cNvPr>
          <p:cNvSpPr>
            <a:spLocks noGrp="1"/>
          </p:cNvSpPr>
          <p:nvPr>
            <p:ph type="title"/>
          </p:nvPr>
        </p:nvSpPr>
        <p:spPr/>
        <p:txBody>
          <a:bodyPr>
            <a:normAutofit/>
          </a:bodyPr>
          <a:lstStyle/>
          <a:p>
            <a:r>
              <a:rPr lang="en-US" dirty="0"/>
              <a:t>How is TSCA Rescue organized?</a:t>
            </a:r>
            <a:br>
              <a:rPr lang="en-US" dirty="0"/>
            </a:br>
            <a:endParaRPr lang="en-US" dirty="0"/>
          </a:p>
        </p:txBody>
      </p:sp>
      <p:sp>
        <p:nvSpPr>
          <p:cNvPr id="3" name="Content Placeholder 2">
            <a:extLst>
              <a:ext uri="{FF2B5EF4-FFF2-40B4-BE49-F238E27FC236}">
                <a16:creationId xmlns:a16="http://schemas.microsoft.com/office/drawing/2014/main" id="{CEFEDCBD-CD14-80B0-3AB8-975F02FD0AEF}"/>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A brief history…</a:t>
            </a:r>
          </a:p>
          <a:p>
            <a:r>
              <a:rPr lang="en-US" dirty="0"/>
              <a:t>The TSCA Rescue that exists today started about 2013 with a single coordinator and a few volunteers scattered around the country. </a:t>
            </a:r>
          </a:p>
          <a:p>
            <a:r>
              <a:rPr lang="en-US" dirty="0"/>
              <a:t>In 2022, a reorganization began and continues until today – it’s a “work in progress” with several ongoing projects and new volunteers in various stages of training.</a:t>
            </a:r>
          </a:p>
          <a:p>
            <a:r>
              <a:rPr lang="en-US" dirty="0"/>
              <a:t>Many materials are under development, including online forms and training units, to help our volunteers, applicants, and adopters.</a:t>
            </a:r>
          </a:p>
          <a:p>
            <a:endParaRPr lang="en-US" dirty="0"/>
          </a:p>
          <a:p>
            <a:pPr marL="0" indent="0" algn="ctr">
              <a:buNone/>
            </a:pPr>
            <a:r>
              <a:rPr lang="en-US" i="1" dirty="0"/>
              <a:t>Thank you for your patience!</a:t>
            </a:r>
          </a:p>
          <a:p>
            <a:pPr marL="0" indent="0">
              <a:buNone/>
            </a:pPr>
            <a:endParaRPr lang="en-US" dirty="0"/>
          </a:p>
          <a:p>
            <a:pPr marL="0" indent="0">
              <a:buNone/>
            </a:pPr>
            <a:endParaRPr lang="en-US" dirty="0"/>
          </a:p>
        </p:txBody>
      </p:sp>
      <p:sp>
        <p:nvSpPr>
          <p:cNvPr id="4" name="Text Placeholder 3">
            <a:extLst>
              <a:ext uri="{FF2B5EF4-FFF2-40B4-BE49-F238E27FC236}">
                <a16:creationId xmlns:a16="http://schemas.microsoft.com/office/drawing/2014/main" id="{4540AC58-E4D7-4AC6-5ACD-2AB1F83C71AC}"/>
              </a:ext>
            </a:extLst>
          </p:cNvPr>
          <p:cNvSpPr>
            <a:spLocks noGrp="1"/>
          </p:cNvSpPr>
          <p:nvPr>
            <p:ph type="body" sz="half" idx="2"/>
          </p:nvPr>
        </p:nvSpPr>
        <p:spPr/>
        <p:txBody>
          <a:bodyPr/>
          <a:lstStyle/>
          <a:p>
            <a:endParaRPr lang="en-US" dirty="0"/>
          </a:p>
          <a:p>
            <a:r>
              <a:rPr lang="en-US" sz="2000" dirty="0"/>
              <a:t>TSCA Rescue is a work-in-progress.</a:t>
            </a:r>
          </a:p>
        </p:txBody>
      </p:sp>
    </p:spTree>
    <p:extLst>
      <p:ext uri="{BB962C8B-B14F-4D97-AF65-F5344CB8AC3E}">
        <p14:creationId xmlns:p14="http://schemas.microsoft.com/office/powerpoint/2010/main" val="3068799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6A6BE-4DDD-99B3-2E04-0F3097558D2C}"/>
              </a:ext>
            </a:extLst>
          </p:cNvPr>
          <p:cNvSpPr>
            <a:spLocks noGrp="1"/>
          </p:cNvSpPr>
          <p:nvPr>
            <p:ph type="title"/>
          </p:nvPr>
        </p:nvSpPr>
        <p:spPr/>
        <p:txBody>
          <a:bodyPr>
            <a:normAutofit/>
          </a:bodyPr>
          <a:lstStyle/>
          <a:p>
            <a:r>
              <a:rPr lang="en-US" sz="3200" dirty="0"/>
              <a:t>How is TSCA Rescue organized?</a:t>
            </a:r>
            <a:br>
              <a:rPr lang="en-US" sz="3200" dirty="0"/>
            </a:br>
            <a:br>
              <a:rPr lang="en-US" sz="3200" dirty="0"/>
            </a:br>
            <a:br>
              <a:rPr lang="en-US" sz="3200" dirty="0"/>
            </a:br>
            <a:endParaRPr lang="en-US" sz="3200" dirty="0"/>
          </a:p>
        </p:txBody>
      </p:sp>
      <p:sp>
        <p:nvSpPr>
          <p:cNvPr id="3" name="Text Placeholder 2">
            <a:extLst>
              <a:ext uri="{FF2B5EF4-FFF2-40B4-BE49-F238E27FC236}">
                <a16:creationId xmlns:a16="http://schemas.microsoft.com/office/drawing/2014/main" id="{0A5C2F8F-5BC5-BF8E-4333-BDEC479F3C97}"/>
              </a:ext>
            </a:extLst>
          </p:cNvPr>
          <p:cNvSpPr>
            <a:spLocks noGrp="1"/>
          </p:cNvSpPr>
          <p:nvPr>
            <p:ph type="body" idx="1"/>
          </p:nvPr>
        </p:nvSpPr>
        <p:spPr/>
        <p:txBody>
          <a:bodyPr/>
          <a:lstStyle/>
          <a:p>
            <a:r>
              <a:rPr lang="en-US" dirty="0">
                <a:solidFill>
                  <a:schemeClr val="accent1">
                    <a:lumMod val="75000"/>
                  </a:schemeClr>
                </a:solidFill>
              </a:rPr>
              <a:t>Goals of Reorganization</a:t>
            </a:r>
          </a:p>
        </p:txBody>
      </p:sp>
      <p:sp>
        <p:nvSpPr>
          <p:cNvPr id="4" name="Content Placeholder 3">
            <a:extLst>
              <a:ext uri="{FF2B5EF4-FFF2-40B4-BE49-F238E27FC236}">
                <a16:creationId xmlns:a16="http://schemas.microsoft.com/office/drawing/2014/main" id="{93208AC2-5C89-4078-08C4-C1EB11ACE35F}"/>
              </a:ext>
            </a:extLst>
          </p:cNvPr>
          <p:cNvSpPr>
            <a:spLocks noGrp="1"/>
          </p:cNvSpPr>
          <p:nvPr>
            <p:ph sz="half" idx="2"/>
          </p:nvPr>
        </p:nvSpPr>
        <p:spPr/>
        <p:txBody>
          <a:bodyPr/>
          <a:lstStyle/>
          <a:p>
            <a:r>
              <a:rPr lang="en-US" dirty="0"/>
              <a:t>Improve our ability to help Tibbies and their adopters.</a:t>
            </a:r>
          </a:p>
          <a:p>
            <a:r>
              <a:rPr lang="en-US" dirty="0"/>
              <a:t>Improve consistency, efficiency, and professionalism nationwide.</a:t>
            </a:r>
          </a:p>
          <a:p>
            <a:r>
              <a:rPr lang="en-US" dirty="0"/>
              <a:t>Grow our volunteer network.</a:t>
            </a:r>
          </a:p>
          <a:p>
            <a:r>
              <a:rPr lang="en-US" dirty="0"/>
              <a:t>Act as a team to better allocate work.</a:t>
            </a:r>
          </a:p>
          <a:p>
            <a:r>
              <a:rPr lang="en-US" dirty="0"/>
              <a:t>Respond quickly to regional situations.</a:t>
            </a:r>
          </a:p>
        </p:txBody>
      </p:sp>
      <p:sp>
        <p:nvSpPr>
          <p:cNvPr id="5" name="Text Placeholder 4">
            <a:extLst>
              <a:ext uri="{FF2B5EF4-FFF2-40B4-BE49-F238E27FC236}">
                <a16:creationId xmlns:a16="http://schemas.microsoft.com/office/drawing/2014/main" id="{98D0817C-CBE4-97B9-75A1-94DA6F1B4C95}"/>
              </a:ext>
            </a:extLst>
          </p:cNvPr>
          <p:cNvSpPr>
            <a:spLocks noGrp="1"/>
          </p:cNvSpPr>
          <p:nvPr>
            <p:ph type="body" sz="quarter" idx="3"/>
          </p:nvPr>
        </p:nvSpPr>
        <p:spPr/>
        <p:txBody>
          <a:bodyPr/>
          <a:lstStyle/>
          <a:p>
            <a:r>
              <a:rPr lang="en-US" dirty="0">
                <a:solidFill>
                  <a:schemeClr val="accent1">
                    <a:lumMod val="75000"/>
                  </a:schemeClr>
                </a:solidFill>
              </a:rPr>
              <a:t>Projects We’re Working On</a:t>
            </a:r>
          </a:p>
        </p:txBody>
      </p:sp>
      <p:sp>
        <p:nvSpPr>
          <p:cNvPr id="6" name="Content Placeholder 5">
            <a:extLst>
              <a:ext uri="{FF2B5EF4-FFF2-40B4-BE49-F238E27FC236}">
                <a16:creationId xmlns:a16="http://schemas.microsoft.com/office/drawing/2014/main" id="{3F950E10-BD49-AFA5-253B-9E3461358C73}"/>
              </a:ext>
            </a:extLst>
          </p:cNvPr>
          <p:cNvSpPr>
            <a:spLocks noGrp="1"/>
          </p:cNvSpPr>
          <p:nvPr>
            <p:ph sz="quarter" idx="4"/>
          </p:nvPr>
        </p:nvSpPr>
        <p:spPr/>
        <p:txBody>
          <a:bodyPr/>
          <a:lstStyle/>
          <a:p>
            <a:r>
              <a:rPr lang="en-US" dirty="0"/>
              <a:t>Implement online forms for public use.</a:t>
            </a:r>
          </a:p>
          <a:p>
            <a:r>
              <a:rPr lang="en-US" dirty="0"/>
              <a:t>Recruit volunteers.</a:t>
            </a:r>
          </a:p>
          <a:p>
            <a:r>
              <a:rPr lang="en-US" dirty="0"/>
              <a:t>Develop training units. </a:t>
            </a:r>
          </a:p>
          <a:p>
            <a:r>
              <a:rPr lang="en-US" dirty="0"/>
              <a:t>Improve and update our Handbook, website, and Facebook page.</a:t>
            </a:r>
          </a:p>
          <a:p>
            <a:r>
              <a:rPr lang="en-US" dirty="0"/>
              <a:t>Implement online resources for volunteers including forms, job aides, etc.</a:t>
            </a:r>
          </a:p>
        </p:txBody>
      </p:sp>
      <p:pic>
        <p:nvPicPr>
          <p:cNvPr id="11" name="Picture 10">
            <a:extLst>
              <a:ext uri="{FF2B5EF4-FFF2-40B4-BE49-F238E27FC236}">
                <a16:creationId xmlns:a16="http://schemas.microsoft.com/office/drawing/2014/main" id="{EFDFFF22-2B44-00C5-6213-C8A16315BA3D}"/>
              </a:ext>
            </a:extLst>
          </p:cNvPr>
          <p:cNvPicPr>
            <a:picLocks noChangeAspect="1"/>
          </p:cNvPicPr>
          <p:nvPr/>
        </p:nvPicPr>
        <p:blipFill>
          <a:blip r:embed="rId2"/>
          <a:stretch>
            <a:fillRect/>
          </a:stretch>
        </p:blipFill>
        <p:spPr>
          <a:xfrm>
            <a:off x="898817" y="3725333"/>
            <a:ext cx="1567814" cy="1543969"/>
          </a:xfrm>
          <a:prstGeom prst="rect">
            <a:avLst/>
          </a:prstGeom>
        </p:spPr>
      </p:pic>
    </p:spTree>
    <p:extLst>
      <p:ext uri="{BB962C8B-B14F-4D97-AF65-F5344CB8AC3E}">
        <p14:creationId xmlns:p14="http://schemas.microsoft.com/office/powerpoint/2010/main" val="2592524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A521B-4335-1752-C94C-AB071E22738F}"/>
              </a:ext>
            </a:extLst>
          </p:cNvPr>
          <p:cNvSpPr>
            <a:spLocks noGrp="1"/>
          </p:cNvSpPr>
          <p:nvPr>
            <p:ph type="title"/>
          </p:nvPr>
        </p:nvSpPr>
        <p:spPr/>
        <p:txBody>
          <a:bodyPr>
            <a:normAutofit/>
          </a:bodyPr>
          <a:lstStyle/>
          <a:p>
            <a:r>
              <a:rPr lang="en-US" dirty="0"/>
              <a:t>How is TSCA Rescue organized?</a:t>
            </a:r>
            <a:br>
              <a:rPr lang="en-US" dirty="0"/>
            </a:br>
            <a:endParaRPr lang="en-US" dirty="0"/>
          </a:p>
        </p:txBody>
      </p:sp>
      <p:pic>
        <p:nvPicPr>
          <p:cNvPr id="8" name="Picture Placeholder 7">
            <a:extLst>
              <a:ext uri="{FF2B5EF4-FFF2-40B4-BE49-F238E27FC236}">
                <a16:creationId xmlns:a16="http://schemas.microsoft.com/office/drawing/2014/main" id="{998D7112-C7A0-86F3-6A7D-EEE8B97C71CA}"/>
              </a:ext>
            </a:extLst>
          </p:cNvPr>
          <p:cNvPicPr>
            <a:picLocks noGrp="1" noChangeAspect="1"/>
          </p:cNvPicPr>
          <p:nvPr>
            <p:ph type="pic" idx="1"/>
          </p:nvPr>
        </p:nvPicPr>
        <p:blipFill rotWithShape="1">
          <a:blip r:embed="rId2"/>
          <a:srcRect l="2125" r="2125"/>
          <a:stretch/>
        </p:blipFill>
        <p:spPr>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a:extLst>
              <a:ext uri="{FF2B5EF4-FFF2-40B4-BE49-F238E27FC236}">
                <a16:creationId xmlns:a16="http://schemas.microsoft.com/office/drawing/2014/main" id="{A9B0F70B-540F-0698-CDC7-428CD183E792}"/>
              </a:ext>
            </a:extLst>
          </p:cNvPr>
          <p:cNvSpPr>
            <a:spLocks noGrp="1"/>
          </p:cNvSpPr>
          <p:nvPr>
            <p:ph type="body" sz="half" idx="2"/>
          </p:nvPr>
        </p:nvSpPr>
        <p:spPr/>
        <p:txBody>
          <a:bodyPr/>
          <a:lstStyle/>
          <a:p>
            <a:endParaRPr lang="en-US" dirty="0"/>
          </a:p>
          <a:p>
            <a:r>
              <a:rPr lang="en-US" sz="2000" dirty="0"/>
              <a:t>TSCA Rescue is now divided into 7 regions, each with its own coordinator(s) and volunteers. California is shared by two regions.</a:t>
            </a:r>
          </a:p>
        </p:txBody>
      </p:sp>
    </p:spTree>
    <p:extLst>
      <p:ext uri="{BB962C8B-B14F-4D97-AF65-F5344CB8AC3E}">
        <p14:creationId xmlns:p14="http://schemas.microsoft.com/office/powerpoint/2010/main" val="405582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A41C4-239B-7B2D-547D-BFE95638D0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3950D3-B62F-5452-1F55-84FA96FCE4B3}"/>
              </a:ext>
            </a:extLst>
          </p:cNvPr>
          <p:cNvSpPr>
            <a:spLocks noGrp="1"/>
          </p:cNvSpPr>
          <p:nvPr>
            <p:ph type="title"/>
          </p:nvPr>
        </p:nvSpPr>
        <p:spPr/>
        <p:txBody>
          <a:bodyPr/>
          <a:lstStyle/>
          <a:p>
            <a:r>
              <a:rPr lang="en-US" dirty="0"/>
              <a:t>How is TSCA Rescue organized?</a:t>
            </a:r>
          </a:p>
        </p:txBody>
      </p:sp>
      <p:graphicFrame>
        <p:nvGraphicFramePr>
          <p:cNvPr id="5" name="Content Placeholder 4">
            <a:extLst>
              <a:ext uri="{FF2B5EF4-FFF2-40B4-BE49-F238E27FC236}">
                <a16:creationId xmlns:a16="http://schemas.microsoft.com/office/drawing/2014/main" id="{231362B1-D4CD-124E-0DBD-124505D7D9DD}"/>
              </a:ext>
            </a:extLst>
          </p:cNvPr>
          <p:cNvGraphicFramePr>
            <a:graphicFrameLocks noGrp="1"/>
          </p:cNvGraphicFramePr>
          <p:nvPr>
            <p:ph idx="1"/>
            <p:extLst>
              <p:ext uri="{D42A27DB-BD31-4B8C-83A1-F6EECF244321}">
                <p14:modId xmlns:p14="http://schemas.microsoft.com/office/powerpoint/2010/main" val="1361735671"/>
              </p:ext>
            </p:extLst>
          </p:nvPr>
        </p:nvGraphicFramePr>
        <p:xfrm>
          <a:off x="3867150" y="868363"/>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FDEDEBA9-0B5C-6174-C1ED-CAB7C200E08F}"/>
              </a:ext>
            </a:extLst>
          </p:cNvPr>
          <p:cNvSpPr>
            <a:spLocks noGrp="1"/>
          </p:cNvSpPr>
          <p:nvPr>
            <p:ph type="body" sz="half" idx="2"/>
          </p:nvPr>
        </p:nvSpPr>
        <p:spPr/>
        <p:txBody>
          <a:bodyPr/>
          <a:lstStyle/>
          <a:p>
            <a:endParaRPr lang="en-US" dirty="0"/>
          </a:p>
          <a:p>
            <a:endParaRPr lang="en-US" dirty="0"/>
          </a:p>
          <a:p>
            <a:r>
              <a:rPr lang="en-US" sz="2000" dirty="0"/>
              <a:t>Roles in TSCA Rescue</a:t>
            </a:r>
          </a:p>
        </p:txBody>
      </p:sp>
      <p:sp>
        <p:nvSpPr>
          <p:cNvPr id="6" name="TextBox 5">
            <a:extLst>
              <a:ext uri="{FF2B5EF4-FFF2-40B4-BE49-F238E27FC236}">
                <a16:creationId xmlns:a16="http://schemas.microsoft.com/office/drawing/2014/main" id="{74E7FAFE-6D00-99A5-833E-C25A31BD0741}"/>
              </a:ext>
            </a:extLst>
          </p:cNvPr>
          <p:cNvSpPr txBox="1"/>
          <p:nvPr/>
        </p:nvSpPr>
        <p:spPr>
          <a:xfrm>
            <a:off x="3867150" y="842371"/>
            <a:ext cx="2834640" cy="1938992"/>
          </a:xfrm>
          <a:prstGeom prst="rect">
            <a:avLst/>
          </a:prstGeom>
          <a:noFill/>
        </p:spPr>
        <p:txBody>
          <a:bodyPr wrap="square" rtlCol="0">
            <a:spAutoFit/>
          </a:bodyPr>
          <a:lstStyle/>
          <a:p>
            <a:r>
              <a:rPr lang="en-US" sz="2000" dirty="0">
                <a:solidFill>
                  <a:schemeClr val="accent1">
                    <a:lumMod val="75000"/>
                  </a:schemeClr>
                </a:solidFill>
              </a:rPr>
              <a:t>This is our “dream team.” We don’t have people in all of these roles yet. Our current volunteers wear more than one hat. </a:t>
            </a:r>
          </a:p>
        </p:txBody>
      </p:sp>
      <p:sp>
        <p:nvSpPr>
          <p:cNvPr id="7" name="TextBox 6">
            <a:extLst>
              <a:ext uri="{FF2B5EF4-FFF2-40B4-BE49-F238E27FC236}">
                <a16:creationId xmlns:a16="http://schemas.microsoft.com/office/drawing/2014/main" id="{23D52DB3-BFBE-C22A-4196-1DF30D973338}"/>
              </a:ext>
            </a:extLst>
          </p:cNvPr>
          <p:cNvSpPr txBox="1"/>
          <p:nvPr/>
        </p:nvSpPr>
        <p:spPr>
          <a:xfrm>
            <a:off x="5512402" y="5338520"/>
            <a:ext cx="4397229" cy="400110"/>
          </a:xfrm>
          <a:prstGeom prst="rect">
            <a:avLst/>
          </a:prstGeom>
          <a:noFill/>
        </p:spPr>
        <p:txBody>
          <a:bodyPr wrap="none" rtlCol="0">
            <a:spAutoFit/>
          </a:bodyPr>
          <a:lstStyle/>
          <a:p>
            <a:r>
              <a:rPr lang="en-US" sz="2000" dirty="0">
                <a:solidFill>
                  <a:schemeClr val="accent1">
                    <a:lumMod val="75000"/>
                  </a:schemeClr>
                </a:solidFill>
              </a:rPr>
              <a:t>See </a:t>
            </a:r>
            <a:r>
              <a:rPr lang="en-US" sz="2000" dirty="0">
                <a:solidFill>
                  <a:schemeClr val="accent1">
                    <a:lumMod val="75000"/>
                  </a:schemeClr>
                </a:solidFill>
                <a:hlinkClick r:id="rId7"/>
              </a:rPr>
              <a:t>About TSCA Rescue</a:t>
            </a:r>
            <a:r>
              <a:rPr lang="en-US" sz="2000" dirty="0">
                <a:solidFill>
                  <a:schemeClr val="accent1">
                    <a:lumMod val="75000"/>
                  </a:schemeClr>
                </a:solidFill>
              </a:rPr>
              <a:t> on our website.</a:t>
            </a:r>
          </a:p>
        </p:txBody>
      </p:sp>
      <p:pic>
        <p:nvPicPr>
          <p:cNvPr id="8" name="Picture 7">
            <a:extLst>
              <a:ext uri="{FF2B5EF4-FFF2-40B4-BE49-F238E27FC236}">
                <a16:creationId xmlns:a16="http://schemas.microsoft.com/office/drawing/2014/main" id="{68AAB4EA-1D1C-B895-CF4E-7D3889645DDF}"/>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b="9312"/>
          <a:stretch/>
        </p:blipFill>
        <p:spPr>
          <a:xfrm>
            <a:off x="762421" y="4725216"/>
            <a:ext cx="1428750" cy="1226608"/>
          </a:xfrm>
          <a:prstGeom prst="rect">
            <a:avLst/>
          </a:prstGeom>
        </p:spPr>
      </p:pic>
    </p:spTree>
    <p:extLst>
      <p:ext uri="{BB962C8B-B14F-4D97-AF65-F5344CB8AC3E}">
        <p14:creationId xmlns:p14="http://schemas.microsoft.com/office/powerpoint/2010/main" val="2017478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3AF52-B68C-C3EB-BF1D-4727E7EB1088}"/>
              </a:ext>
            </a:extLst>
          </p:cNvPr>
          <p:cNvSpPr>
            <a:spLocks noGrp="1"/>
          </p:cNvSpPr>
          <p:nvPr>
            <p:ph type="title"/>
          </p:nvPr>
        </p:nvSpPr>
        <p:spPr/>
        <p:txBody>
          <a:bodyPr/>
          <a:lstStyle/>
          <a:p>
            <a:r>
              <a:rPr lang="en-US" dirty="0"/>
              <a:t>How is TSCA Rescue organized?</a:t>
            </a:r>
            <a:br>
              <a:rPr lang="en-US" dirty="0"/>
            </a:br>
            <a:endParaRPr lang="en-US" dirty="0"/>
          </a:p>
        </p:txBody>
      </p:sp>
      <p:sp>
        <p:nvSpPr>
          <p:cNvPr id="3" name="Content Placeholder 2">
            <a:extLst>
              <a:ext uri="{FF2B5EF4-FFF2-40B4-BE49-F238E27FC236}">
                <a16:creationId xmlns:a16="http://schemas.microsoft.com/office/drawing/2014/main" id="{266C6311-5B60-1905-DE2B-1F05AB144169}"/>
              </a:ext>
            </a:extLst>
          </p:cNvPr>
          <p:cNvSpPr>
            <a:spLocks noGrp="1"/>
          </p:cNvSpPr>
          <p:nvPr>
            <p:ph idx="1"/>
          </p:nvPr>
        </p:nvSpPr>
        <p:spPr/>
        <p:txBody>
          <a:bodyPr>
            <a:normAutofit/>
          </a:bodyPr>
          <a:lstStyle/>
          <a:p>
            <a:endParaRPr lang="en-US" dirty="0"/>
          </a:p>
          <a:p>
            <a:pPr marL="0" indent="0">
              <a:buNone/>
            </a:pPr>
            <a:r>
              <a:rPr lang="en-US" dirty="0"/>
              <a:t>The National Coordinator oversees and is responsible for the quality and professionalism of all TSCA Rescue work.</a:t>
            </a:r>
          </a:p>
          <a:p>
            <a:pPr marL="0" indent="0">
              <a:buNone/>
            </a:pPr>
            <a:endParaRPr lang="en-US" dirty="0"/>
          </a:p>
          <a:p>
            <a:pPr marL="0" indent="0">
              <a:buNone/>
            </a:pPr>
            <a:r>
              <a:rPr lang="en-US" b="1" dirty="0">
                <a:solidFill>
                  <a:schemeClr val="accent1">
                    <a:lumMod val="75000"/>
                  </a:schemeClr>
                </a:solidFill>
              </a:rPr>
              <a:t>National Coordinator</a:t>
            </a:r>
          </a:p>
          <a:p>
            <a:pPr lvl="1"/>
            <a:r>
              <a:rPr lang="en-US" dirty="0"/>
              <a:t>Consults with and provides guidance to all other coordinators</a:t>
            </a:r>
          </a:p>
          <a:p>
            <a:pPr lvl="1"/>
            <a:r>
              <a:rPr lang="en-US" dirty="0"/>
              <a:t>Reviews written work products produced by coordinators (e.g., web, </a:t>
            </a:r>
            <a:r>
              <a:rPr lang="en-US" i="1" dirty="0"/>
              <a:t>TSCA Rescue Handbook</a:t>
            </a:r>
            <a:r>
              <a:rPr lang="en-US" dirty="0"/>
              <a:t>, Rescue Alerts, training units) </a:t>
            </a:r>
          </a:p>
          <a:p>
            <a:pPr lvl="1"/>
            <a:r>
              <a:rPr lang="en-US" dirty="0"/>
              <a:t>Manages ongoing projects</a:t>
            </a:r>
          </a:p>
          <a:p>
            <a:pPr lvl="1"/>
            <a:r>
              <a:rPr lang="en-US" dirty="0"/>
              <a:t>Liaises with the Trust on all matters that require Trust input (e.g., support requests, status reports, expense estimates, donations)</a:t>
            </a:r>
          </a:p>
          <a:p>
            <a:pPr lvl="1"/>
            <a:r>
              <a:rPr lang="en-US" dirty="0"/>
              <a:t>Liaises with the TSCA Board of Directors and TSCA membership as needed</a:t>
            </a:r>
          </a:p>
          <a:p>
            <a:pPr lvl="1"/>
            <a:r>
              <a:rPr lang="en-US" dirty="0"/>
              <a:t>Writes a quarterly report for publication in TSCA Newsletter</a:t>
            </a:r>
          </a:p>
          <a:p>
            <a:pPr marL="0" indent="0">
              <a:buNone/>
            </a:pPr>
            <a:endParaRPr lang="en-US" dirty="0"/>
          </a:p>
        </p:txBody>
      </p:sp>
      <p:sp>
        <p:nvSpPr>
          <p:cNvPr id="4" name="Text Placeholder 3">
            <a:extLst>
              <a:ext uri="{FF2B5EF4-FFF2-40B4-BE49-F238E27FC236}">
                <a16:creationId xmlns:a16="http://schemas.microsoft.com/office/drawing/2014/main" id="{3D2979F6-D2B1-6126-1B6B-26E5ABD294FA}"/>
              </a:ext>
            </a:extLst>
          </p:cNvPr>
          <p:cNvSpPr>
            <a:spLocks noGrp="1"/>
          </p:cNvSpPr>
          <p:nvPr>
            <p:ph type="body" sz="half" idx="2"/>
          </p:nvPr>
        </p:nvSpPr>
        <p:spPr/>
        <p:txBody>
          <a:bodyPr/>
          <a:lstStyle/>
          <a:p>
            <a:endParaRPr lang="en-US" dirty="0"/>
          </a:p>
          <a:p>
            <a:r>
              <a:rPr lang="en-US" sz="2000" dirty="0"/>
              <a:t>National  Coordinator Responsibilities</a:t>
            </a:r>
          </a:p>
        </p:txBody>
      </p:sp>
    </p:spTree>
    <p:extLst>
      <p:ext uri="{BB962C8B-B14F-4D97-AF65-F5344CB8AC3E}">
        <p14:creationId xmlns:p14="http://schemas.microsoft.com/office/powerpoint/2010/main" val="95236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3AF52-B68C-C3EB-BF1D-4727E7EB1088}"/>
              </a:ext>
            </a:extLst>
          </p:cNvPr>
          <p:cNvSpPr>
            <a:spLocks noGrp="1"/>
          </p:cNvSpPr>
          <p:nvPr>
            <p:ph type="title"/>
          </p:nvPr>
        </p:nvSpPr>
        <p:spPr/>
        <p:txBody>
          <a:bodyPr/>
          <a:lstStyle/>
          <a:p>
            <a:r>
              <a:rPr lang="en-US" dirty="0"/>
              <a:t>How is TSCA Rescue organized?</a:t>
            </a:r>
            <a:br>
              <a:rPr lang="en-US" dirty="0"/>
            </a:br>
            <a:endParaRPr lang="en-US" dirty="0"/>
          </a:p>
        </p:txBody>
      </p:sp>
      <p:sp>
        <p:nvSpPr>
          <p:cNvPr id="3" name="Content Placeholder 2">
            <a:extLst>
              <a:ext uri="{FF2B5EF4-FFF2-40B4-BE49-F238E27FC236}">
                <a16:creationId xmlns:a16="http://schemas.microsoft.com/office/drawing/2014/main" id="{266C6311-5B60-1905-DE2B-1F05AB144169}"/>
              </a:ext>
            </a:extLst>
          </p:cNvPr>
          <p:cNvSpPr>
            <a:spLocks noGrp="1"/>
          </p:cNvSpPr>
          <p:nvPr>
            <p:ph idx="1"/>
          </p:nvPr>
        </p:nvSpPr>
        <p:spPr/>
        <p:txBody>
          <a:bodyPr>
            <a:normAutofit/>
          </a:bodyPr>
          <a:lstStyle/>
          <a:p>
            <a:endParaRPr lang="en-US" dirty="0"/>
          </a:p>
          <a:p>
            <a:pPr marL="0" indent="0">
              <a:buNone/>
            </a:pPr>
            <a:r>
              <a:rPr lang="en-US" dirty="0"/>
              <a:t>The National Advisor collaborates with the National Coordinator and is an at-large mentor for all coordinators. </a:t>
            </a:r>
          </a:p>
          <a:p>
            <a:pPr marL="0" indent="0">
              <a:buNone/>
            </a:pPr>
            <a:endParaRPr lang="en-US" dirty="0"/>
          </a:p>
          <a:p>
            <a:pPr marL="0" indent="0">
              <a:buNone/>
            </a:pPr>
            <a:r>
              <a:rPr lang="en-US" b="1" dirty="0">
                <a:solidFill>
                  <a:schemeClr val="accent1">
                    <a:lumMod val="75000"/>
                  </a:schemeClr>
                </a:solidFill>
              </a:rPr>
              <a:t>National Advisor</a:t>
            </a:r>
          </a:p>
          <a:p>
            <a:pPr lvl="1"/>
            <a:r>
              <a:rPr lang="en-US" dirty="0"/>
              <a:t>Provides advice and resources to coordinators and others, especially  on dog behavior and training</a:t>
            </a:r>
          </a:p>
          <a:p>
            <a:pPr lvl="1"/>
            <a:r>
              <a:rPr lang="en-US" dirty="0"/>
              <a:t>Counsels adopters, fosterers and others on Tibbie care and safety</a:t>
            </a:r>
          </a:p>
          <a:p>
            <a:pPr lvl="1"/>
            <a:r>
              <a:rPr lang="en-US" dirty="0"/>
              <a:t>Prepares educational materials</a:t>
            </a:r>
          </a:p>
          <a:p>
            <a:pPr lvl="1"/>
            <a:r>
              <a:rPr lang="en-US" dirty="0"/>
              <a:t>Reviews written work products produced by coordinators (e.g., web, </a:t>
            </a:r>
            <a:r>
              <a:rPr lang="en-US" i="1" dirty="0"/>
              <a:t>TSCA Rescue Handbook</a:t>
            </a:r>
            <a:r>
              <a:rPr lang="en-US" dirty="0"/>
              <a:t>, Rescue Alerts, training units) </a:t>
            </a:r>
          </a:p>
          <a:p>
            <a:pPr marL="0" indent="0">
              <a:buNone/>
            </a:pPr>
            <a:endParaRPr lang="en-US" dirty="0"/>
          </a:p>
        </p:txBody>
      </p:sp>
      <p:sp>
        <p:nvSpPr>
          <p:cNvPr id="4" name="Text Placeholder 3">
            <a:extLst>
              <a:ext uri="{FF2B5EF4-FFF2-40B4-BE49-F238E27FC236}">
                <a16:creationId xmlns:a16="http://schemas.microsoft.com/office/drawing/2014/main" id="{3D2979F6-D2B1-6126-1B6B-26E5ABD294FA}"/>
              </a:ext>
            </a:extLst>
          </p:cNvPr>
          <p:cNvSpPr>
            <a:spLocks noGrp="1"/>
          </p:cNvSpPr>
          <p:nvPr>
            <p:ph type="body" sz="half" idx="2"/>
          </p:nvPr>
        </p:nvSpPr>
        <p:spPr/>
        <p:txBody>
          <a:bodyPr/>
          <a:lstStyle/>
          <a:p>
            <a:endParaRPr lang="en-US" dirty="0"/>
          </a:p>
          <a:p>
            <a:r>
              <a:rPr lang="en-US" sz="2000" dirty="0"/>
              <a:t>National  Advisor Responsibilities</a:t>
            </a:r>
          </a:p>
        </p:txBody>
      </p:sp>
    </p:spTree>
    <p:extLst>
      <p:ext uri="{BB962C8B-B14F-4D97-AF65-F5344CB8AC3E}">
        <p14:creationId xmlns:p14="http://schemas.microsoft.com/office/powerpoint/2010/main" val="1783677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3AF52-B68C-C3EB-BF1D-4727E7EB1088}"/>
              </a:ext>
            </a:extLst>
          </p:cNvPr>
          <p:cNvSpPr>
            <a:spLocks noGrp="1"/>
          </p:cNvSpPr>
          <p:nvPr>
            <p:ph type="title"/>
          </p:nvPr>
        </p:nvSpPr>
        <p:spPr/>
        <p:txBody>
          <a:bodyPr/>
          <a:lstStyle/>
          <a:p>
            <a:r>
              <a:rPr lang="en-US" dirty="0"/>
              <a:t>How is TSCA Rescue organized?</a:t>
            </a:r>
            <a:br>
              <a:rPr lang="en-US" dirty="0"/>
            </a:br>
            <a:endParaRPr lang="en-US" dirty="0"/>
          </a:p>
        </p:txBody>
      </p:sp>
      <p:sp>
        <p:nvSpPr>
          <p:cNvPr id="3" name="Content Placeholder 2">
            <a:extLst>
              <a:ext uri="{FF2B5EF4-FFF2-40B4-BE49-F238E27FC236}">
                <a16:creationId xmlns:a16="http://schemas.microsoft.com/office/drawing/2014/main" id="{266C6311-5B60-1905-DE2B-1F05AB144169}"/>
              </a:ext>
            </a:extLst>
          </p:cNvPr>
          <p:cNvSpPr>
            <a:spLocks noGrp="1"/>
          </p:cNvSpPr>
          <p:nvPr>
            <p:ph idx="1"/>
          </p:nvPr>
        </p:nvSpPr>
        <p:spPr/>
        <p:txBody>
          <a:bodyPr>
            <a:normAutofit/>
          </a:bodyPr>
          <a:lstStyle/>
          <a:p>
            <a:pPr marL="0" indent="0">
              <a:lnSpc>
                <a:spcPct val="100000"/>
              </a:lnSpc>
              <a:buNone/>
            </a:pPr>
            <a:r>
              <a:rPr lang="en-US" dirty="0"/>
              <a:t>Regional Coordinators (RCs) manage rescues within their regions. We need 2 Regional Coordinators in most regions.</a:t>
            </a:r>
            <a:endParaRPr lang="en-US" b="1" dirty="0">
              <a:solidFill>
                <a:schemeClr val="accent1">
                  <a:lumMod val="75000"/>
                </a:schemeClr>
              </a:solidFill>
            </a:endParaRPr>
          </a:p>
          <a:p>
            <a:pPr marL="0" indent="0">
              <a:buNone/>
            </a:pPr>
            <a:r>
              <a:rPr lang="en-US" b="1" dirty="0">
                <a:solidFill>
                  <a:schemeClr val="accent1">
                    <a:lumMod val="75000"/>
                  </a:schemeClr>
                </a:solidFill>
              </a:rPr>
              <a:t>Regional Coordinators </a:t>
            </a:r>
          </a:p>
          <a:p>
            <a:pPr lvl="1"/>
            <a:r>
              <a:rPr lang="en-US" dirty="0"/>
              <a:t>Follow procedures in the </a:t>
            </a:r>
            <a:r>
              <a:rPr lang="en-US" i="1" dirty="0"/>
              <a:t>TSCA Rescue Handbook </a:t>
            </a:r>
            <a:r>
              <a:rPr lang="en-US" dirty="0"/>
              <a:t>and training units</a:t>
            </a:r>
          </a:p>
          <a:p>
            <a:pPr lvl="1"/>
            <a:r>
              <a:rPr lang="en-US" dirty="0"/>
              <a:t>Arrange intake of Tibbies, both shelter transfers and surrenders</a:t>
            </a:r>
          </a:p>
          <a:p>
            <a:pPr lvl="1"/>
            <a:r>
              <a:rPr lang="en-US" dirty="0"/>
              <a:t>Oversee care of rescue Tibbies in foster homes and ensure the veterinary protocol is completed as economically as possible</a:t>
            </a:r>
          </a:p>
          <a:p>
            <a:pPr lvl="1"/>
            <a:r>
              <a:rPr lang="en-US" dirty="0"/>
              <a:t>Write Rescue Alerts on Tibbies available for adoption</a:t>
            </a:r>
          </a:p>
          <a:p>
            <a:pPr lvl="1"/>
            <a:r>
              <a:rPr lang="en-US" dirty="0"/>
              <a:t>Review adoption applications (</a:t>
            </a:r>
            <a:r>
              <a:rPr lang="en-US" i="1" dirty="0"/>
              <a:t>Prospective Adopter Questionnaires</a:t>
            </a:r>
            <a:r>
              <a:rPr lang="en-US" dirty="0"/>
              <a:t>), screen applicants (e.g., home visits, reference checks), select and notify the adopter, prepare adoption packets and Adoption Agreement</a:t>
            </a:r>
          </a:p>
          <a:p>
            <a:pPr lvl="1"/>
            <a:r>
              <a:rPr lang="en-US" dirty="0"/>
              <a:t>Arrange transport</a:t>
            </a:r>
          </a:p>
          <a:p>
            <a:pPr lvl="1"/>
            <a:r>
              <a:rPr lang="en-US" dirty="0"/>
              <a:t>Maintain records on each Tibbie</a:t>
            </a:r>
          </a:p>
          <a:p>
            <a:pPr lvl="1"/>
            <a:r>
              <a:rPr lang="en-US" dirty="0"/>
              <a:t>Report status to National Coordinator</a:t>
            </a:r>
          </a:p>
          <a:p>
            <a:pPr lvl="1"/>
            <a:r>
              <a:rPr lang="en-US" dirty="0"/>
              <a:t>Pitch in to help other RCs as needed</a:t>
            </a:r>
          </a:p>
        </p:txBody>
      </p:sp>
      <p:sp>
        <p:nvSpPr>
          <p:cNvPr id="4" name="Text Placeholder 3">
            <a:extLst>
              <a:ext uri="{FF2B5EF4-FFF2-40B4-BE49-F238E27FC236}">
                <a16:creationId xmlns:a16="http://schemas.microsoft.com/office/drawing/2014/main" id="{3D2979F6-D2B1-6126-1B6B-26E5ABD294FA}"/>
              </a:ext>
            </a:extLst>
          </p:cNvPr>
          <p:cNvSpPr>
            <a:spLocks noGrp="1"/>
          </p:cNvSpPr>
          <p:nvPr>
            <p:ph type="body" sz="half" idx="2"/>
          </p:nvPr>
        </p:nvSpPr>
        <p:spPr>
          <a:xfrm>
            <a:off x="256032" y="3520440"/>
            <a:ext cx="2834640" cy="2321990"/>
          </a:xfrm>
        </p:spPr>
        <p:txBody>
          <a:bodyPr/>
          <a:lstStyle/>
          <a:p>
            <a:endParaRPr lang="en-US" dirty="0"/>
          </a:p>
          <a:p>
            <a:r>
              <a:rPr lang="en-US" sz="2000" dirty="0"/>
              <a:t>Regional Coordinator Responsibilities</a:t>
            </a:r>
          </a:p>
        </p:txBody>
      </p:sp>
    </p:spTree>
    <p:extLst>
      <p:ext uri="{BB962C8B-B14F-4D97-AF65-F5344CB8AC3E}">
        <p14:creationId xmlns:p14="http://schemas.microsoft.com/office/powerpoint/2010/main" val="2880365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1217-512E-292D-7C55-32639680E2BE}"/>
              </a:ext>
            </a:extLst>
          </p:cNvPr>
          <p:cNvSpPr>
            <a:spLocks noGrp="1"/>
          </p:cNvSpPr>
          <p:nvPr>
            <p:ph type="title"/>
          </p:nvPr>
        </p:nvSpPr>
        <p:spPr>
          <a:xfrm>
            <a:off x="256032" y="1143000"/>
            <a:ext cx="2834640" cy="2133600"/>
          </a:xfrm>
        </p:spPr>
        <p:txBody>
          <a:bodyPr/>
          <a:lstStyle/>
          <a:p>
            <a:r>
              <a:rPr lang="en-US" dirty="0"/>
              <a:t>How is TSCA Rescue organized?</a:t>
            </a:r>
            <a:br>
              <a:rPr lang="en-US" dirty="0"/>
            </a:br>
            <a:endParaRPr lang="en-US" dirty="0"/>
          </a:p>
        </p:txBody>
      </p:sp>
      <p:pic>
        <p:nvPicPr>
          <p:cNvPr id="6" name="Picture Placeholder 5">
            <a:extLst>
              <a:ext uri="{FF2B5EF4-FFF2-40B4-BE49-F238E27FC236}">
                <a16:creationId xmlns:a16="http://schemas.microsoft.com/office/drawing/2014/main" id="{266CA596-5E94-C3D1-7EC0-7C1ACC743833}"/>
              </a:ext>
            </a:extLst>
          </p:cNvPr>
          <p:cNvPicPr>
            <a:picLocks noGrp="1" noChangeAspect="1"/>
          </p:cNvPicPr>
          <p:nvPr>
            <p:ph type="pic" idx="1"/>
          </p:nvPr>
        </p:nvPicPr>
        <p:blipFill>
          <a:blip r:embed="rId2"/>
          <a:srcRect t="8680" b="8680"/>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a:extLst>
              <a:ext uri="{FF2B5EF4-FFF2-40B4-BE49-F238E27FC236}">
                <a16:creationId xmlns:a16="http://schemas.microsoft.com/office/drawing/2014/main" id="{3D103BC8-9D35-CD81-DE27-A5E177133AF7}"/>
              </a:ext>
            </a:extLst>
          </p:cNvPr>
          <p:cNvSpPr>
            <a:spLocks noGrp="1"/>
          </p:cNvSpPr>
          <p:nvPr>
            <p:ph type="body" sz="half" idx="2"/>
          </p:nvPr>
        </p:nvSpPr>
        <p:spPr>
          <a:xfrm>
            <a:off x="256032" y="3048000"/>
            <a:ext cx="2834640" cy="2767584"/>
          </a:xfrm>
        </p:spPr>
        <p:txBody>
          <a:bodyPr>
            <a:normAutofit fontScale="70000" lnSpcReduction="20000"/>
          </a:bodyPr>
          <a:lstStyle/>
          <a:p>
            <a:endParaRPr lang="en-US" dirty="0"/>
          </a:p>
          <a:p>
            <a:r>
              <a:rPr lang="en-US" sz="2300" dirty="0"/>
              <a:t>Buttercup was surrendered to a California shelter at age 14. The shelter posted her on Adopt a Pet where we spotted her. The Southwest RC arranged her transfer to us. Transporters brought her to her foster mom, and she completed our vet protocol. Meanwhile, the RC selected an adopter, finalized the adoption and arranged transport.</a:t>
            </a:r>
          </a:p>
        </p:txBody>
      </p:sp>
    </p:spTree>
    <p:extLst>
      <p:ext uri="{BB962C8B-B14F-4D97-AF65-F5344CB8AC3E}">
        <p14:creationId xmlns:p14="http://schemas.microsoft.com/office/powerpoint/2010/main" val="901790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0EC32-5B35-A0F4-BA2D-D0BBC2D44F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6749DB-E22A-ADC4-C9EF-1E35C1A70326}"/>
              </a:ext>
            </a:extLst>
          </p:cNvPr>
          <p:cNvSpPr>
            <a:spLocks noGrp="1"/>
          </p:cNvSpPr>
          <p:nvPr>
            <p:ph type="title"/>
          </p:nvPr>
        </p:nvSpPr>
        <p:spPr/>
        <p:txBody>
          <a:bodyPr/>
          <a:lstStyle/>
          <a:p>
            <a:r>
              <a:rPr lang="en-US" dirty="0"/>
              <a:t>How is TSCA Rescue organized?</a:t>
            </a:r>
          </a:p>
        </p:txBody>
      </p:sp>
      <p:sp>
        <p:nvSpPr>
          <p:cNvPr id="3" name="Content Placeholder 2">
            <a:extLst>
              <a:ext uri="{FF2B5EF4-FFF2-40B4-BE49-F238E27FC236}">
                <a16:creationId xmlns:a16="http://schemas.microsoft.com/office/drawing/2014/main" id="{E1A3DB5D-EFDE-7951-B490-272F1CCCA540}"/>
              </a:ext>
            </a:extLst>
          </p:cNvPr>
          <p:cNvSpPr>
            <a:spLocks noGrp="1"/>
          </p:cNvSpPr>
          <p:nvPr>
            <p:ph idx="1"/>
          </p:nvPr>
        </p:nvSpPr>
        <p:spPr/>
        <p:txBody>
          <a:bodyPr>
            <a:normAutofit/>
          </a:bodyPr>
          <a:lstStyle/>
          <a:p>
            <a:endParaRPr lang="en-US" sz="1300" dirty="0"/>
          </a:p>
          <a:p>
            <a:pPr marL="0" indent="0">
              <a:buNone/>
            </a:pPr>
            <a:r>
              <a:rPr lang="en-US" dirty="0"/>
              <a:t>The Volunteer and Training Coordinators collaborate to bring volunteer recruits up to speed in their roles.</a:t>
            </a:r>
          </a:p>
          <a:p>
            <a:pPr marL="0" indent="0">
              <a:buNone/>
            </a:pPr>
            <a:r>
              <a:rPr lang="en-US" b="1" dirty="0">
                <a:solidFill>
                  <a:schemeClr val="accent1">
                    <a:lumMod val="75000"/>
                  </a:schemeClr>
                </a:solidFill>
              </a:rPr>
              <a:t>Volunteer Coordinator</a:t>
            </a:r>
          </a:p>
          <a:p>
            <a:pPr lvl="1"/>
            <a:r>
              <a:rPr lang="en-US" dirty="0"/>
              <a:t>Recruits volunteers and maintains volunteer rosters</a:t>
            </a:r>
          </a:p>
          <a:p>
            <a:pPr lvl="1"/>
            <a:r>
              <a:rPr lang="en-US" dirty="0"/>
              <a:t>Screens and orients incoming coordinators and other volunteers</a:t>
            </a:r>
          </a:p>
          <a:p>
            <a:pPr marL="0" indent="0">
              <a:buNone/>
            </a:pPr>
            <a:r>
              <a:rPr lang="en-US" b="1" dirty="0">
                <a:solidFill>
                  <a:schemeClr val="accent1">
                    <a:lumMod val="75000"/>
                  </a:schemeClr>
                </a:solidFill>
              </a:rPr>
              <a:t>Training Coordinator</a:t>
            </a:r>
          </a:p>
          <a:p>
            <a:pPr lvl="1"/>
            <a:r>
              <a:rPr lang="en-US" dirty="0"/>
              <a:t>Identifies training needs</a:t>
            </a:r>
          </a:p>
          <a:p>
            <a:pPr lvl="1"/>
            <a:r>
              <a:rPr lang="en-US" dirty="0"/>
              <a:t>Develops and delivers training units</a:t>
            </a:r>
          </a:p>
          <a:p>
            <a:pPr lvl="1"/>
            <a:r>
              <a:rPr lang="en-US" dirty="0"/>
              <a:t>Develops and maintains resources for coordinators including job aides and the </a:t>
            </a:r>
            <a:r>
              <a:rPr lang="en-US" i="1" dirty="0"/>
              <a:t>TSCA Rescue Handbook</a:t>
            </a:r>
          </a:p>
          <a:p>
            <a:pPr lvl="1"/>
            <a:r>
              <a:rPr lang="en-US" dirty="0"/>
              <a:t>Tracks required training completed</a:t>
            </a:r>
          </a:p>
          <a:p>
            <a:pPr marL="0" indent="0">
              <a:buNone/>
            </a:pPr>
            <a:endParaRPr lang="en-US" dirty="0"/>
          </a:p>
        </p:txBody>
      </p:sp>
      <p:sp>
        <p:nvSpPr>
          <p:cNvPr id="4" name="Text Placeholder 3">
            <a:extLst>
              <a:ext uri="{FF2B5EF4-FFF2-40B4-BE49-F238E27FC236}">
                <a16:creationId xmlns:a16="http://schemas.microsoft.com/office/drawing/2014/main" id="{FF6C6BC0-D240-B4F5-6F6E-A5BF9F8C1173}"/>
              </a:ext>
            </a:extLst>
          </p:cNvPr>
          <p:cNvSpPr>
            <a:spLocks noGrp="1"/>
          </p:cNvSpPr>
          <p:nvPr>
            <p:ph type="body" sz="half" idx="2"/>
          </p:nvPr>
        </p:nvSpPr>
        <p:spPr/>
        <p:txBody>
          <a:bodyPr/>
          <a:lstStyle/>
          <a:p>
            <a:endParaRPr lang="en-US" dirty="0"/>
          </a:p>
          <a:p>
            <a:r>
              <a:rPr lang="en-US" sz="2000" dirty="0"/>
              <a:t>Support Roles: </a:t>
            </a:r>
          </a:p>
          <a:p>
            <a:r>
              <a:rPr lang="en-US" sz="2000" dirty="0"/>
              <a:t>Volunteer Coordinator</a:t>
            </a:r>
          </a:p>
          <a:p>
            <a:r>
              <a:rPr lang="en-US" sz="2000" dirty="0"/>
              <a:t>Training Coordinator </a:t>
            </a:r>
          </a:p>
        </p:txBody>
      </p:sp>
    </p:spTree>
    <p:extLst>
      <p:ext uri="{BB962C8B-B14F-4D97-AF65-F5344CB8AC3E}">
        <p14:creationId xmlns:p14="http://schemas.microsoft.com/office/powerpoint/2010/main" val="495626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B36CD-2BF3-7C3D-51F5-4AEF247BC4C9}"/>
              </a:ext>
            </a:extLst>
          </p:cNvPr>
          <p:cNvSpPr>
            <a:spLocks noGrp="1"/>
          </p:cNvSpPr>
          <p:nvPr>
            <p:ph type="title"/>
          </p:nvPr>
        </p:nvSpPr>
        <p:spPr>
          <a:xfrm>
            <a:off x="256032" y="1143000"/>
            <a:ext cx="2834640" cy="1862667"/>
          </a:xfrm>
        </p:spPr>
        <p:txBody>
          <a:bodyPr/>
          <a:lstStyle/>
          <a:p>
            <a:r>
              <a:rPr lang="en-US" dirty="0"/>
              <a:t>How is TSCA Rescue organized? </a:t>
            </a:r>
            <a:br>
              <a:rPr lang="en-US" dirty="0"/>
            </a:br>
            <a:endParaRPr lang="en-US" dirty="0"/>
          </a:p>
        </p:txBody>
      </p:sp>
      <p:pic>
        <p:nvPicPr>
          <p:cNvPr id="6" name="Picture Placeholder 5">
            <a:extLst>
              <a:ext uri="{FF2B5EF4-FFF2-40B4-BE49-F238E27FC236}">
                <a16:creationId xmlns:a16="http://schemas.microsoft.com/office/drawing/2014/main" id="{DB8206BD-AA5E-2F5A-1E7C-07CB4B744638}"/>
              </a:ext>
            </a:extLst>
          </p:cNvPr>
          <p:cNvPicPr>
            <a:picLocks noGrp="1" noChangeAspect="1"/>
          </p:cNvPicPr>
          <p:nvPr>
            <p:ph type="pic" idx="1"/>
          </p:nvPr>
        </p:nvPicPr>
        <p:blipFill>
          <a:blip r:embed="rId2"/>
          <a:srcRect t="10375" b="10375"/>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a:extLst>
              <a:ext uri="{FF2B5EF4-FFF2-40B4-BE49-F238E27FC236}">
                <a16:creationId xmlns:a16="http://schemas.microsoft.com/office/drawing/2014/main" id="{2F6CC3A6-977E-D0DC-00EB-B3274ADC1EF5}"/>
              </a:ext>
            </a:extLst>
          </p:cNvPr>
          <p:cNvSpPr>
            <a:spLocks noGrp="1"/>
          </p:cNvSpPr>
          <p:nvPr>
            <p:ph type="body" sz="half" idx="2"/>
          </p:nvPr>
        </p:nvSpPr>
        <p:spPr>
          <a:xfrm>
            <a:off x="256032" y="2929467"/>
            <a:ext cx="2834640" cy="2886117"/>
          </a:xfrm>
        </p:spPr>
        <p:txBody>
          <a:bodyPr>
            <a:normAutofit lnSpcReduction="10000"/>
          </a:bodyPr>
          <a:lstStyle/>
          <a:p>
            <a:r>
              <a:rPr lang="en-US" sz="1400" dirty="0"/>
              <a:t>Timmy, age 4, was surrendered as one of the California 8. He is  a “special needs” Tibbie who has cerebellar hypoplasia, a neurologic disease that causes movement, balance, and coordination problems. His adopter, who is experienced with neurologically impaired dogs, joined the waiting list 2 days after </a:t>
            </a:r>
            <a:r>
              <a:rPr lang="en-US" dirty="0"/>
              <a:t>we released his Rescue Alert. She saw the Alert and applied for Timmy immediately. Two weeks later, he was in his </a:t>
            </a:r>
            <a:r>
              <a:rPr lang="en-US" dirty="0" err="1"/>
              <a:t>furever</a:t>
            </a:r>
            <a:r>
              <a:rPr lang="en-US" dirty="0"/>
              <a:t> home. </a:t>
            </a:r>
          </a:p>
        </p:txBody>
      </p:sp>
    </p:spTree>
    <p:extLst>
      <p:ext uri="{BB962C8B-B14F-4D97-AF65-F5344CB8AC3E}">
        <p14:creationId xmlns:p14="http://schemas.microsoft.com/office/powerpoint/2010/main" val="2218371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97938-CC3E-2218-6B5F-C3F04D4E8B3B}"/>
              </a:ext>
            </a:extLst>
          </p:cNvPr>
          <p:cNvSpPr>
            <a:spLocks noGrp="1"/>
          </p:cNvSpPr>
          <p:nvPr>
            <p:ph type="title"/>
          </p:nvPr>
        </p:nvSpPr>
        <p:spPr/>
        <p:txBody>
          <a:bodyPr>
            <a:normAutofit/>
          </a:bodyPr>
          <a:lstStyle/>
          <a:p>
            <a:r>
              <a:rPr lang="en-US" sz="3200" dirty="0"/>
              <a:t>What is TSCA Rescue?</a:t>
            </a:r>
          </a:p>
        </p:txBody>
      </p:sp>
      <p:sp>
        <p:nvSpPr>
          <p:cNvPr id="3" name="Content Placeholder 2">
            <a:extLst>
              <a:ext uri="{FF2B5EF4-FFF2-40B4-BE49-F238E27FC236}">
                <a16:creationId xmlns:a16="http://schemas.microsoft.com/office/drawing/2014/main" id="{1E66B3B4-CB18-5DAE-E348-7A56E9B255C7}"/>
              </a:ext>
            </a:extLst>
          </p:cNvPr>
          <p:cNvSpPr>
            <a:spLocks noGrp="1"/>
          </p:cNvSpPr>
          <p:nvPr>
            <p:ph idx="1"/>
          </p:nvPr>
        </p:nvSpPr>
        <p:spPr/>
        <p:txBody>
          <a:bodyPr/>
          <a:lstStyle/>
          <a:p>
            <a:pPr marL="0" indent="0">
              <a:buNone/>
            </a:pPr>
            <a:r>
              <a:rPr lang="en-US" sz="2400" b="1" dirty="0">
                <a:solidFill>
                  <a:schemeClr val="accent1">
                    <a:lumMod val="75000"/>
                  </a:schemeClr>
                </a:solidFill>
              </a:rPr>
              <a:t>Does this seem like a simple question to you?  </a:t>
            </a:r>
          </a:p>
          <a:p>
            <a:pPr marL="0" indent="0">
              <a:buNone/>
            </a:pPr>
            <a:r>
              <a:rPr lang="en-US" dirty="0"/>
              <a:t>Well…it can actually be a bit confusing, but understanding what TSCA Rescue is (and is not) will help you understand why we do some of the things we do. We’ll try to make it easy for you. Let’s break it down…</a:t>
            </a:r>
          </a:p>
        </p:txBody>
      </p:sp>
    </p:spTree>
    <p:extLst>
      <p:ext uri="{BB962C8B-B14F-4D97-AF65-F5344CB8AC3E}">
        <p14:creationId xmlns:p14="http://schemas.microsoft.com/office/powerpoint/2010/main" val="1523273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0EC32-5B35-A0F4-BA2D-D0BBC2D44F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6749DB-E22A-ADC4-C9EF-1E35C1A70326}"/>
              </a:ext>
            </a:extLst>
          </p:cNvPr>
          <p:cNvSpPr>
            <a:spLocks noGrp="1"/>
          </p:cNvSpPr>
          <p:nvPr>
            <p:ph type="title"/>
          </p:nvPr>
        </p:nvSpPr>
        <p:spPr/>
        <p:txBody>
          <a:bodyPr/>
          <a:lstStyle/>
          <a:p>
            <a:r>
              <a:rPr lang="en-US" dirty="0"/>
              <a:t>How is TSCA Rescue organized?</a:t>
            </a:r>
            <a:br>
              <a:rPr lang="en-US" dirty="0"/>
            </a:br>
            <a:endParaRPr lang="en-US" dirty="0"/>
          </a:p>
        </p:txBody>
      </p:sp>
      <p:sp>
        <p:nvSpPr>
          <p:cNvPr id="3" name="Content Placeholder 2">
            <a:extLst>
              <a:ext uri="{FF2B5EF4-FFF2-40B4-BE49-F238E27FC236}">
                <a16:creationId xmlns:a16="http://schemas.microsoft.com/office/drawing/2014/main" id="{E1A3DB5D-EFDE-7951-B490-272F1CCCA540}"/>
              </a:ext>
            </a:extLst>
          </p:cNvPr>
          <p:cNvSpPr>
            <a:spLocks noGrp="1"/>
          </p:cNvSpPr>
          <p:nvPr>
            <p:ph idx="1"/>
          </p:nvPr>
        </p:nvSpPr>
        <p:spPr/>
        <p:txBody>
          <a:bodyPr>
            <a:normAutofit/>
          </a:bodyPr>
          <a:lstStyle/>
          <a:p>
            <a:endParaRPr lang="en-US" sz="1300" dirty="0"/>
          </a:p>
          <a:p>
            <a:pPr marL="0" indent="0">
              <a:buNone/>
            </a:pPr>
            <a:r>
              <a:rPr lang="en-US" dirty="0"/>
              <a:t>The Inquiries and Outreach Coordinators work together and with the IT Coordinator to keep our “back office” processes moving along. </a:t>
            </a:r>
          </a:p>
          <a:p>
            <a:pPr marL="0" indent="0">
              <a:buNone/>
            </a:pPr>
            <a:r>
              <a:rPr lang="en-US" b="1" dirty="0">
                <a:solidFill>
                  <a:schemeClr val="accent1">
                    <a:lumMod val="75000"/>
                  </a:schemeClr>
                </a:solidFill>
              </a:rPr>
              <a:t>Inquiries Coordinator</a:t>
            </a:r>
            <a:endParaRPr lang="en-US" dirty="0"/>
          </a:p>
          <a:p>
            <a:pPr lvl="1">
              <a:buFont typeface="Arial" panose="020B0604020202020204" pitchFamily="34" charset="0"/>
              <a:buChar char="•"/>
            </a:pPr>
            <a:r>
              <a:rPr lang="en-US" dirty="0"/>
              <a:t>Answers inquiries from prospective adopters (e.g., welcome email)</a:t>
            </a:r>
          </a:p>
          <a:p>
            <a:pPr lvl="1">
              <a:buFont typeface="Arial" panose="020B0604020202020204" pitchFamily="34" charset="0"/>
              <a:buChar char="•"/>
            </a:pPr>
            <a:r>
              <a:rPr lang="en-US" dirty="0"/>
              <a:t>Maintains prospective adopter waiting list and distribution lists</a:t>
            </a:r>
          </a:p>
          <a:p>
            <a:pPr lvl="1">
              <a:buFont typeface="Arial" panose="020B0604020202020204" pitchFamily="34" charset="0"/>
              <a:buChar char="•"/>
            </a:pPr>
            <a:r>
              <a:rPr lang="en-US" dirty="0"/>
              <a:t>Distributes Rescue Alert emails that RCs prepare to the waiting list</a:t>
            </a:r>
          </a:p>
          <a:p>
            <a:pPr marL="0" indent="0">
              <a:buNone/>
            </a:pPr>
            <a:r>
              <a:rPr lang="en-US" b="1" dirty="0">
                <a:solidFill>
                  <a:schemeClr val="accent1">
                    <a:lumMod val="75000"/>
                  </a:schemeClr>
                </a:solidFill>
              </a:rPr>
              <a:t>Outreach Coordinator</a:t>
            </a:r>
            <a:r>
              <a:rPr lang="en-US" dirty="0"/>
              <a:t> </a:t>
            </a:r>
          </a:p>
          <a:p>
            <a:pPr lvl="1">
              <a:buFont typeface="Arial" panose="020B0604020202020204" pitchFamily="34" charset="0"/>
              <a:buChar char="•"/>
            </a:pPr>
            <a:r>
              <a:rPr lang="en-US" dirty="0"/>
              <a:t>Writes the rescue-related content for the TSCA and Trust’s websites.</a:t>
            </a:r>
          </a:p>
          <a:p>
            <a:pPr lvl="1">
              <a:buFont typeface="Arial" panose="020B0604020202020204" pitchFamily="34" charset="0"/>
              <a:buChar char="•"/>
            </a:pPr>
            <a:r>
              <a:rPr lang="en-US" dirty="0"/>
              <a:t>Writes and posts social media content, including assists</a:t>
            </a:r>
          </a:p>
          <a:p>
            <a:pPr lvl="1">
              <a:buFont typeface="Arial" panose="020B0604020202020204" pitchFamily="34" charset="0"/>
              <a:buChar char="•"/>
            </a:pPr>
            <a:r>
              <a:rPr lang="en-US" dirty="0"/>
              <a:t>Creates “publicity” as needed (e.g., flyers, Specialty presentations)</a:t>
            </a:r>
          </a:p>
          <a:p>
            <a:pPr lvl="1">
              <a:buFont typeface="Arial" panose="020B0604020202020204" pitchFamily="34" charset="0"/>
              <a:buChar char="•"/>
            </a:pPr>
            <a:r>
              <a:rPr lang="en-US" dirty="0"/>
              <a:t>Reviews content written by coordinators</a:t>
            </a:r>
          </a:p>
          <a:p>
            <a:pPr lvl="1">
              <a:buFont typeface="Arial" panose="020B0604020202020204" pitchFamily="34" charset="0"/>
              <a:buChar char="•"/>
            </a:pPr>
            <a:r>
              <a:rPr lang="en-US" dirty="0"/>
              <a:t>Initiates outreach to and maintains contact with key shelters, other rescues and veterinary practices for educational purposes</a:t>
            </a:r>
          </a:p>
          <a:p>
            <a:pPr marL="502920" lvl="1" indent="0">
              <a:buNone/>
            </a:pPr>
            <a:endParaRPr lang="en-US" dirty="0"/>
          </a:p>
        </p:txBody>
      </p:sp>
      <p:sp>
        <p:nvSpPr>
          <p:cNvPr id="4" name="Text Placeholder 3">
            <a:extLst>
              <a:ext uri="{FF2B5EF4-FFF2-40B4-BE49-F238E27FC236}">
                <a16:creationId xmlns:a16="http://schemas.microsoft.com/office/drawing/2014/main" id="{FF6C6BC0-D240-B4F5-6F6E-A5BF9F8C1173}"/>
              </a:ext>
            </a:extLst>
          </p:cNvPr>
          <p:cNvSpPr>
            <a:spLocks noGrp="1"/>
          </p:cNvSpPr>
          <p:nvPr>
            <p:ph type="body" sz="half" idx="2"/>
          </p:nvPr>
        </p:nvSpPr>
        <p:spPr/>
        <p:txBody>
          <a:bodyPr/>
          <a:lstStyle/>
          <a:p>
            <a:endParaRPr lang="en-US" dirty="0"/>
          </a:p>
          <a:p>
            <a:r>
              <a:rPr lang="en-US" sz="2000" dirty="0"/>
              <a:t>Support Roles: </a:t>
            </a:r>
          </a:p>
          <a:p>
            <a:r>
              <a:rPr lang="en-US" sz="2000" dirty="0"/>
              <a:t>Inquiries Coordinator</a:t>
            </a:r>
          </a:p>
          <a:p>
            <a:r>
              <a:rPr lang="en-US" sz="2000" dirty="0"/>
              <a:t>Outreach Coordinator </a:t>
            </a:r>
          </a:p>
        </p:txBody>
      </p:sp>
    </p:spTree>
    <p:extLst>
      <p:ext uri="{BB962C8B-B14F-4D97-AF65-F5344CB8AC3E}">
        <p14:creationId xmlns:p14="http://schemas.microsoft.com/office/powerpoint/2010/main" val="2289849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0EC32-5B35-A0F4-BA2D-D0BBC2D44F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6749DB-E22A-ADC4-C9EF-1E35C1A70326}"/>
              </a:ext>
            </a:extLst>
          </p:cNvPr>
          <p:cNvSpPr>
            <a:spLocks noGrp="1"/>
          </p:cNvSpPr>
          <p:nvPr>
            <p:ph type="title"/>
          </p:nvPr>
        </p:nvSpPr>
        <p:spPr/>
        <p:txBody>
          <a:bodyPr/>
          <a:lstStyle/>
          <a:p>
            <a:r>
              <a:rPr lang="en-US" dirty="0"/>
              <a:t>How is TSCA Rescue organized?</a:t>
            </a:r>
            <a:br>
              <a:rPr lang="en-US" dirty="0"/>
            </a:br>
            <a:endParaRPr lang="en-US" dirty="0"/>
          </a:p>
        </p:txBody>
      </p:sp>
      <p:sp>
        <p:nvSpPr>
          <p:cNvPr id="3" name="Content Placeholder 2">
            <a:extLst>
              <a:ext uri="{FF2B5EF4-FFF2-40B4-BE49-F238E27FC236}">
                <a16:creationId xmlns:a16="http://schemas.microsoft.com/office/drawing/2014/main" id="{E1A3DB5D-EFDE-7951-B490-272F1CCCA540}"/>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r>
              <a:rPr lang="en-US" dirty="0"/>
              <a:t>The IT Coordinator works with all the other coordinators to support all of our processes.  </a:t>
            </a:r>
          </a:p>
          <a:p>
            <a:pPr marL="0" indent="0">
              <a:buNone/>
            </a:pPr>
            <a:r>
              <a:rPr lang="en-US" b="1" dirty="0">
                <a:solidFill>
                  <a:schemeClr val="accent1">
                    <a:lumMod val="75000"/>
                  </a:schemeClr>
                </a:solidFill>
              </a:rPr>
              <a:t>IT Coordinator</a:t>
            </a:r>
          </a:p>
          <a:p>
            <a:pPr lvl="1"/>
            <a:r>
              <a:rPr lang="en-US" dirty="0"/>
              <a:t>Posts website and social media content (written by others) and photos</a:t>
            </a:r>
          </a:p>
          <a:p>
            <a:pPr lvl="1"/>
            <a:r>
              <a:rPr lang="en-US" dirty="0"/>
              <a:t>Liaises with the webmaster (</a:t>
            </a:r>
            <a:r>
              <a:rPr lang="en-US" dirty="0" err="1"/>
              <a:t>BizMarquee</a:t>
            </a:r>
            <a:r>
              <a:rPr lang="en-US" dirty="0"/>
              <a:t>) as needed </a:t>
            </a:r>
          </a:p>
          <a:p>
            <a:pPr lvl="1"/>
            <a:r>
              <a:rPr lang="en-US" dirty="0"/>
              <a:t>Facilitates resource sharing and networking using apps such as Google Drive and Zoom</a:t>
            </a:r>
          </a:p>
          <a:p>
            <a:pPr lvl="1"/>
            <a:r>
              <a:rPr lang="en-US" dirty="0"/>
              <a:t>Collaborates to create and maintain online forms for public and internal use, such as the </a:t>
            </a:r>
            <a:r>
              <a:rPr lang="en-US" i="1" dirty="0"/>
              <a:t>Prospective Adopter Questionnaire </a:t>
            </a:r>
            <a:r>
              <a:rPr lang="en-US" dirty="0"/>
              <a:t>and </a:t>
            </a:r>
            <a:r>
              <a:rPr lang="en-US" i="1" dirty="0"/>
              <a:t>Home Visit Checklist</a:t>
            </a:r>
          </a:p>
          <a:p>
            <a:pPr lvl="1"/>
            <a:r>
              <a:rPr lang="en-US" dirty="0"/>
              <a:t>Routes and stores incoming online forms</a:t>
            </a:r>
          </a:p>
          <a:p>
            <a:pPr lvl="1"/>
            <a:r>
              <a:rPr lang="en-US" dirty="0"/>
              <a:t>Helps other volunteers with software as needed</a:t>
            </a:r>
          </a:p>
          <a:p>
            <a:pPr marL="0" indent="0">
              <a:buNone/>
            </a:pPr>
            <a:endParaRPr lang="en-US" dirty="0"/>
          </a:p>
          <a:p>
            <a:pPr marL="0" indent="0">
              <a:buNone/>
            </a:pPr>
            <a:endParaRPr lang="en-US" dirty="0"/>
          </a:p>
        </p:txBody>
      </p:sp>
      <p:sp>
        <p:nvSpPr>
          <p:cNvPr id="4" name="Text Placeholder 3">
            <a:extLst>
              <a:ext uri="{FF2B5EF4-FFF2-40B4-BE49-F238E27FC236}">
                <a16:creationId xmlns:a16="http://schemas.microsoft.com/office/drawing/2014/main" id="{FF6C6BC0-D240-B4F5-6F6E-A5BF9F8C1173}"/>
              </a:ext>
            </a:extLst>
          </p:cNvPr>
          <p:cNvSpPr>
            <a:spLocks noGrp="1"/>
          </p:cNvSpPr>
          <p:nvPr>
            <p:ph type="body" sz="half" idx="2"/>
          </p:nvPr>
        </p:nvSpPr>
        <p:spPr/>
        <p:txBody>
          <a:bodyPr/>
          <a:lstStyle/>
          <a:p>
            <a:r>
              <a:rPr lang="en-US" sz="2000" dirty="0"/>
              <a:t>Support Role:  Info Tech (IT) Coordinator </a:t>
            </a:r>
          </a:p>
        </p:txBody>
      </p:sp>
      <p:pic>
        <p:nvPicPr>
          <p:cNvPr id="6" name="Picture 5">
            <a:extLst>
              <a:ext uri="{FF2B5EF4-FFF2-40B4-BE49-F238E27FC236}">
                <a16:creationId xmlns:a16="http://schemas.microsoft.com/office/drawing/2014/main" id="{99F5059A-B461-CF95-0D18-D6F2F51D760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53406" y="4360317"/>
            <a:ext cx="1574799" cy="1181099"/>
          </a:xfrm>
          <a:prstGeom prst="rect">
            <a:avLst/>
          </a:prstGeom>
        </p:spPr>
      </p:pic>
    </p:spTree>
    <p:extLst>
      <p:ext uri="{BB962C8B-B14F-4D97-AF65-F5344CB8AC3E}">
        <p14:creationId xmlns:p14="http://schemas.microsoft.com/office/powerpoint/2010/main" val="190333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3C485-7D21-491F-B990-3A4E182FAC97}"/>
              </a:ext>
            </a:extLst>
          </p:cNvPr>
          <p:cNvSpPr>
            <a:spLocks noGrp="1"/>
          </p:cNvSpPr>
          <p:nvPr>
            <p:ph type="title"/>
          </p:nvPr>
        </p:nvSpPr>
        <p:spPr>
          <a:xfrm>
            <a:off x="256032" y="1143001"/>
            <a:ext cx="2834640" cy="1306902"/>
          </a:xfrm>
        </p:spPr>
        <p:txBody>
          <a:bodyPr>
            <a:noAutofit/>
          </a:bodyPr>
          <a:lstStyle/>
          <a:p>
            <a:r>
              <a:rPr lang="en-US" dirty="0"/>
              <a:t>Whew! You’re all done!</a:t>
            </a:r>
            <a:br>
              <a:rPr lang="en-US" dirty="0"/>
            </a:br>
            <a:endParaRPr lang="en-US" dirty="0"/>
          </a:p>
        </p:txBody>
      </p:sp>
      <p:pic>
        <p:nvPicPr>
          <p:cNvPr id="6" name="Content Placeholder 5">
            <a:extLst>
              <a:ext uri="{FF2B5EF4-FFF2-40B4-BE49-F238E27FC236}">
                <a16:creationId xmlns:a16="http://schemas.microsoft.com/office/drawing/2014/main" id="{9A8533BD-A50B-7B83-DB5C-066B7E62AB40}"/>
              </a:ext>
            </a:extLst>
          </p:cNvPr>
          <p:cNvPicPr>
            <a:picLocks noGrp="1" noChangeAspect="1"/>
          </p:cNvPicPr>
          <p:nvPr>
            <p:ph idx="1"/>
          </p:nvPr>
        </p:nvPicPr>
        <p:blipFill rotWithShape="1">
          <a:blip r:embed="rId2"/>
          <a:srcRect t="17266" b="24871"/>
          <a:stretch/>
        </p:blipFill>
        <p:spPr>
          <a:xfrm>
            <a:off x="3726048" y="3520440"/>
            <a:ext cx="4188778" cy="2531533"/>
          </a:xfrm>
        </p:spPr>
      </p:pic>
      <p:sp>
        <p:nvSpPr>
          <p:cNvPr id="4" name="Text Placeholder 3">
            <a:extLst>
              <a:ext uri="{FF2B5EF4-FFF2-40B4-BE49-F238E27FC236}">
                <a16:creationId xmlns:a16="http://schemas.microsoft.com/office/drawing/2014/main" id="{82E64E10-FC52-0B23-85AE-E735D147C39D}"/>
              </a:ext>
            </a:extLst>
          </p:cNvPr>
          <p:cNvSpPr>
            <a:spLocks noGrp="1"/>
          </p:cNvSpPr>
          <p:nvPr>
            <p:ph type="body" sz="half" idx="2"/>
          </p:nvPr>
        </p:nvSpPr>
        <p:spPr>
          <a:xfrm>
            <a:off x="256032" y="2570672"/>
            <a:ext cx="2834640" cy="3144327"/>
          </a:xfrm>
        </p:spPr>
        <p:txBody>
          <a:bodyPr>
            <a:noAutofit/>
          </a:bodyPr>
          <a:lstStyle/>
          <a:p>
            <a:r>
              <a:rPr lang="en-US" sz="1600" dirty="0"/>
              <a:t>Toby (top, left) was surrendered in New York and placed with a foster-to-adopt family in Connecticut. Here he is with his  Tibbie sister, Sky.</a:t>
            </a:r>
          </a:p>
          <a:p>
            <a:r>
              <a:rPr lang="en-US" sz="1600" dirty="0"/>
              <a:t>Tori (bottom, left) was surrendered in New York and placed with a foster-to-adopt family in Georgia. Here she is with Tibbie brother, Mo, who was also adopted from TSCA Rescue.  </a:t>
            </a:r>
          </a:p>
        </p:txBody>
      </p:sp>
      <p:pic>
        <p:nvPicPr>
          <p:cNvPr id="8" name="Picture 7">
            <a:extLst>
              <a:ext uri="{FF2B5EF4-FFF2-40B4-BE49-F238E27FC236}">
                <a16:creationId xmlns:a16="http://schemas.microsoft.com/office/drawing/2014/main" id="{DCF3329A-8E1F-CF0C-6906-051428814525}"/>
              </a:ext>
            </a:extLst>
          </p:cNvPr>
          <p:cNvPicPr>
            <a:picLocks noChangeAspect="1"/>
          </p:cNvPicPr>
          <p:nvPr/>
        </p:nvPicPr>
        <p:blipFill>
          <a:blip r:embed="rId3"/>
          <a:stretch>
            <a:fillRect/>
          </a:stretch>
        </p:blipFill>
        <p:spPr>
          <a:xfrm>
            <a:off x="7319836" y="654170"/>
            <a:ext cx="3842745" cy="2774830"/>
          </a:xfrm>
          <a:prstGeom prst="rect">
            <a:avLst/>
          </a:prstGeom>
        </p:spPr>
      </p:pic>
      <p:sp>
        <p:nvSpPr>
          <p:cNvPr id="11" name="TextBox 10">
            <a:extLst>
              <a:ext uri="{FF2B5EF4-FFF2-40B4-BE49-F238E27FC236}">
                <a16:creationId xmlns:a16="http://schemas.microsoft.com/office/drawing/2014/main" id="{83D61393-36A4-B5FD-52B2-845B9EEF1BA4}"/>
              </a:ext>
            </a:extLst>
          </p:cNvPr>
          <p:cNvSpPr txBox="1"/>
          <p:nvPr/>
        </p:nvSpPr>
        <p:spPr>
          <a:xfrm>
            <a:off x="8154115" y="4142835"/>
            <a:ext cx="3370609" cy="1785104"/>
          </a:xfrm>
          <a:prstGeom prst="rect">
            <a:avLst/>
          </a:prstGeom>
          <a:noFill/>
        </p:spPr>
        <p:txBody>
          <a:bodyPr wrap="square">
            <a:spAutoFit/>
          </a:bodyPr>
          <a:lstStyle/>
          <a:p>
            <a:r>
              <a:rPr lang="en-US" sz="2000" b="1" dirty="0">
                <a:solidFill>
                  <a:schemeClr val="accent1">
                    <a:lumMod val="75000"/>
                  </a:schemeClr>
                </a:solidFill>
              </a:rPr>
              <a:t>What’s Next? </a:t>
            </a:r>
          </a:p>
          <a:p>
            <a:r>
              <a:rPr lang="en-US" dirty="0">
                <a:solidFill>
                  <a:schemeClr val="accent1">
                    <a:lumMod val="75000"/>
                  </a:schemeClr>
                </a:solidFill>
              </a:rPr>
              <a:t>The Training Coordinator, National Coordinator, </a:t>
            </a:r>
            <a:r>
              <a:rPr lang="en-US">
                <a:solidFill>
                  <a:schemeClr val="accent1">
                    <a:lumMod val="75000"/>
                  </a:schemeClr>
                </a:solidFill>
              </a:rPr>
              <a:t>National Advisor </a:t>
            </a:r>
            <a:r>
              <a:rPr lang="en-US" dirty="0">
                <a:solidFill>
                  <a:schemeClr val="accent1">
                    <a:lumMod val="75000"/>
                  </a:schemeClr>
                </a:solidFill>
              </a:rPr>
              <a:t>will guide you in completing lessons on the role you’ve volunteered for.</a:t>
            </a:r>
          </a:p>
        </p:txBody>
      </p:sp>
      <p:sp>
        <p:nvSpPr>
          <p:cNvPr id="13" name="TextBox 12">
            <a:extLst>
              <a:ext uri="{FF2B5EF4-FFF2-40B4-BE49-F238E27FC236}">
                <a16:creationId xmlns:a16="http://schemas.microsoft.com/office/drawing/2014/main" id="{B541CC6E-2C97-1161-0DD3-7700E0367431}"/>
              </a:ext>
            </a:extLst>
          </p:cNvPr>
          <p:cNvSpPr txBox="1"/>
          <p:nvPr/>
        </p:nvSpPr>
        <p:spPr>
          <a:xfrm>
            <a:off x="3734515" y="872034"/>
            <a:ext cx="3372930" cy="1785104"/>
          </a:xfrm>
          <a:prstGeom prst="rect">
            <a:avLst/>
          </a:prstGeom>
          <a:noFill/>
        </p:spPr>
        <p:txBody>
          <a:bodyPr wrap="square">
            <a:spAutoFit/>
          </a:bodyPr>
          <a:lstStyle/>
          <a:p>
            <a:r>
              <a:rPr lang="en-US" sz="2000" b="1" dirty="0">
                <a:solidFill>
                  <a:schemeClr val="accent1">
                    <a:lumMod val="75000"/>
                  </a:schemeClr>
                </a:solidFill>
              </a:rPr>
              <a:t>Quiz Time</a:t>
            </a:r>
          </a:p>
          <a:p>
            <a:r>
              <a:rPr lang="en-US" dirty="0">
                <a:solidFill>
                  <a:schemeClr val="accent1">
                    <a:lumMod val="75000"/>
                  </a:schemeClr>
                </a:solidFill>
              </a:rPr>
              <a:t>Please take </a:t>
            </a:r>
            <a:r>
              <a:rPr lang="en-US">
                <a:solidFill>
                  <a:schemeClr val="accent1">
                    <a:lumMod val="75000"/>
                  </a:schemeClr>
                </a:solidFill>
              </a:rPr>
              <a:t>this short quiz </a:t>
            </a:r>
            <a:r>
              <a:rPr lang="en-US" dirty="0">
                <a:solidFill>
                  <a:schemeClr val="accent1">
                    <a:lumMod val="75000"/>
                  </a:schemeClr>
                </a:solidFill>
              </a:rPr>
              <a:t>to reinforce the “big concepts” we’ve introduced. Here’s the link:</a:t>
            </a:r>
          </a:p>
          <a:p>
            <a:r>
              <a:rPr lang="en-US" dirty="0">
                <a:solidFill>
                  <a:schemeClr val="accent1">
                    <a:lumMod val="75000"/>
                  </a:schemeClr>
                </a:solidFill>
                <a:hlinkClick r:id="rId4"/>
              </a:rPr>
              <a:t>Quiz – 30,000 Foot Overview</a:t>
            </a:r>
            <a:endParaRPr lang="en-US" dirty="0">
              <a:solidFill>
                <a:schemeClr val="accent1">
                  <a:lumMod val="75000"/>
                </a:schemeClr>
              </a:solidFill>
            </a:endParaRPr>
          </a:p>
          <a:p>
            <a:endParaRPr lang="en-US" dirty="0">
              <a:solidFill>
                <a:schemeClr val="accent1">
                  <a:lumMod val="75000"/>
                </a:schemeClr>
              </a:solidFill>
            </a:endParaRPr>
          </a:p>
        </p:txBody>
      </p:sp>
    </p:spTree>
    <p:extLst>
      <p:ext uri="{BB962C8B-B14F-4D97-AF65-F5344CB8AC3E}">
        <p14:creationId xmlns:p14="http://schemas.microsoft.com/office/powerpoint/2010/main" val="334673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53ABD-DDE0-B17C-6F2B-1693F9E536FA}"/>
              </a:ext>
            </a:extLst>
          </p:cNvPr>
          <p:cNvSpPr>
            <a:spLocks noGrp="1"/>
          </p:cNvSpPr>
          <p:nvPr>
            <p:ph type="title"/>
          </p:nvPr>
        </p:nvSpPr>
        <p:spPr/>
        <p:txBody>
          <a:bodyPr>
            <a:normAutofit/>
          </a:bodyPr>
          <a:lstStyle/>
          <a:p>
            <a:r>
              <a:rPr lang="en-US" dirty="0"/>
              <a:t>What is TSCA Rescue?</a:t>
            </a:r>
            <a:br>
              <a:rPr lang="en-US" dirty="0"/>
            </a:br>
            <a:endParaRPr lang="en-US" dirty="0"/>
          </a:p>
        </p:txBody>
      </p:sp>
      <p:sp>
        <p:nvSpPr>
          <p:cNvPr id="3" name="Content Placeholder 2">
            <a:extLst>
              <a:ext uri="{FF2B5EF4-FFF2-40B4-BE49-F238E27FC236}">
                <a16:creationId xmlns:a16="http://schemas.microsoft.com/office/drawing/2014/main" id="{51B69088-D7D4-888B-0CF4-5CA52A575080}"/>
              </a:ext>
            </a:extLst>
          </p:cNvPr>
          <p:cNvSpPr>
            <a:spLocks noGrp="1"/>
          </p:cNvSpPr>
          <p:nvPr>
            <p:ph idx="1"/>
          </p:nvPr>
        </p:nvSpPr>
        <p:spPr/>
        <p:txBody>
          <a:bodyPr/>
          <a:lstStyle/>
          <a:p>
            <a:pPr marL="0" indent="0">
              <a:buNone/>
            </a:pPr>
            <a:r>
              <a:rPr lang="en-US" sz="2400" b="1" dirty="0">
                <a:solidFill>
                  <a:schemeClr val="accent1">
                    <a:lumMod val="75000"/>
                  </a:schemeClr>
                </a:solidFill>
              </a:rPr>
              <a:t>Tibetan Spaniel Club of America (TSCA) Facts:</a:t>
            </a:r>
          </a:p>
          <a:p>
            <a:endParaRPr lang="en-US" dirty="0"/>
          </a:p>
          <a:p>
            <a:r>
              <a:rPr lang="en-US" dirty="0"/>
              <a:t>Recognized by the American Kennel Club (AKC) as the U.S. “parent club” of the Tibetan Spaniel breed</a:t>
            </a:r>
          </a:p>
          <a:p>
            <a:r>
              <a:rPr lang="en-US" b="0" i="0" dirty="0">
                <a:solidFill>
                  <a:srgbClr val="666666"/>
                </a:solidFill>
                <a:effectLst/>
                <a:latin typeface="+mj-lt"/>
              </a:rPr>
              <a:t>Promotes the education of breeders, fanciers and the general public about the welfare and preservation of Tibbies</a:t>
            </a:r>
            <a:endParaRPr lang="en-US" dirty="0">
              <a:latin typeface="+mj-lt"/>
            </a:endParaRPr>
          </a:p>
          <a:p>
            <a:r>
              <a:rPr lang="en-US" dirty="0"/>
              <a:t>Established a Rescue Committee to help Tibbies in need of homes</a:t>
            </a:r>
          </a:p>
          <a:p>
            <a:endParaRPr lang="en-US" dirty="0"/>
          </a:p>
          <a:p>
            <a:pPr marL="0" indent="0">
              <a:buNone/>
            </a:pPr>
            <a:r>
              <a:rPr lang="en-US" dirty="0"/>
              <a:t>For more information, see the </a:t>
            </a:r>
            <a:r>
              <a:rPr lang="en-US" dirty="0">
                <a:hlinkClick r:id="rId2"/>
              </a:rPr>
              <a:t>TSCA Website</a:t>
            </a:r>
            <a:r>
              <a:rPr lang="en-US" dirty="0"/>
              <a:t>.</a:t>
            </a:r>
          </a:p>
        </p:txBody>
      </p:sp>
      <p:sp>
        <p:nvSpPr>
          <p:cNvPr id="4" name="Text Placeholder 3">
            <a:extLst>
              <a:ext uri="{FF2B5EF4-FFF2-40B4-BE49-F238E27FC236}">
                <a16:creationId xmlns:a16="http://schemas.microsoft.com/office/drawing/2014/main" id="{892A7999-97E0-D8F6-EAE9-CC7C39A114AC}"/>
              </a:ext>
            </a:extLst>
          </p:cNvPr>
          <p:cNvSpPr>
            <a:spLocks noGrp="1"/>
          </p:cNvSpPr>
          <p:nvPr>
            <p:ph type="body" sz="half" idx="2"/>
          </p:nvPr>
        </p:nvSpPr>
        <p:spPr/>
        <p:txBody>
          <a:bodyPr>
            <a:normAutofit/>
          </a:bodyPr>
          <a:lstStyle/>
          <a:p>
            <a:r>
              <a:rPr lang="en-US" sz="2000" dirty="0"/>
              <a:t>TSCA = Tibetan Spaniel Club of America</a:t>
            </a:r>
          </a:p>
        </p:txBody>
      </p:sp>
      <p:pic>
        <p:nvPicPr>
          <p:cNvPr id="6" name="Picture 5">
            <a:extLst>
              <a:ext uri="{FF2B5EF4-FFF2-40B4-BE49-F238E27FC236}">
                <a16:creationId xmlns:a16="http://schemas.microsoft.com/office/drawing/2014/main" id="{A06D8A1F-43A6-F647-625E-58FD40DDB6C9}"/>
              </a:ext>
            </a:extLst>
          </p:cNvPr>
          <p:cNvPicPr>
            <a:picLocks noChangeAspect="1"/>
          </p:cNvPicPr>
          <p:nvPr/>
        </p:nvPicPr>
        <p:blipFill>
          <a:blip r:embed="rId3"/>
          <a:stretch>
            <a:fillRect/>
          </a:stretch>
        </p:blipFill>
        <p:spPr>
          <a:xfrm>
            <a:off x="320710" y="4403040"/>
            <a:ext cx="2705283" cy="1209926"/>
          </a:xfrm>
          <a:prstGeom prst="rect">
            <a:avLst/>
          </a:prstGeom>
        </p:spPr>
      </p:pic>
    </p:spTree>
    <p:extLst>
      <p:ext uri="{BB962C8B-B14F-4D97-AF65-F5344CB8AC3E}">
        <p14:creationId xmlns:p14="http://schemas.microsoft.com/office/powerpoint/2010/main" val="1593068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6DDC-0DF4-9DEE-B5EF-220C089113DD}"/>
              </a:ext>
            </a:extLst>
          </p:cNvPr>
          <p:cNvSpPr>
            <a:spLocks noGrp="1"/>
          </p:cNvSpPr>
          <p:nvPr>
            <p:ph type="title"/>
          </p:nvPr>
        </p:nvSpPr>
        <p:spPr/>
        <p:txBody>
          <a:bodyPr/>
          <a:lstStyle/>
          <a:p>
            <a:r>
              <a:rPr lang="en-US" dirty="0"/>
              <a:t>What is TSCA Rescue?</a:t>
            </a:r>
            <a:br>
              <a:rPr lang="en-US" dirty="0"/>
            </a:br>
            <a:endParaRPr lang="en-US" dirty="0"/>
          </a:p>
        </p:txBody>
      </p:sp>
      <p:sp>
        <p:nvSpPr>
          <p:cNvPr id="3" name="Content Placeholder 2">
            <a:extLst>
              <a:ext uri="{FF2B5EF4-FFF2-40B4-BE49-F238E27FC236}">
                <a16:creationId xmlns:a16="http://schemas.microsoft.com/office/drawing/2014/main" id="{E589B2E0-A624-1EF3-D18C-F5A6628F68D1}"/>
              </a:ext>
            </a:extLst>
          </p:cNvPr>
          <p:cNvSpPr>
            <a:spLocks noGrp="1"/>
          </p:cNvSpPr>
          <p:nvPr>
            <p:ph idx="1"/>
          </p:nvPr>
        </p:nvSpPr>
        <p:spPr/>
        <p:txBody>
          <a:bodyPr/>
          <a:lstStyle/>
          <a:p>
            <a:pPr marL="0" indent="0">
              <a:buNone/>
            </a:pPr>
            <a:r>
              <a:rPr lang="en-US" sz="2400" b="1" dirty="0">
                <a:solidFill>
                  <a:schemeClr val="accent1">
                    <a:lumMod val="75000"/>
                  </a:schemeClr>
                </a:solidFill>
              </a:rPr>
              <a:t>TSCA Rescue Facts:</a:t>
            </a:r>
          </a:p>
          <a:p>
            <a:r>
              <a:rPr lang="en-US" dirty="0"/>
              <a:t>A TSCA committee that reports to the TSCA Board and members</a:t>
            </a:r>
          </a:p>
          <a:p>
            <a:r>
              <a:rPr lang="en-US" dirty="0"/>
              <a:t>A “breed rescue,” which means we intake only Tibbies, in contrast to “all-breed rescues,” which intake any breed or mix</a:t>
            </a:r>
          </a:p>
          <a:p>
            <a:r>
              <a:rPr lang="en-US" dirty="0"/>
              <a:t>Operates U.S.-wide and, occasionally, in Canada</a:t>
            </a:r>
          </a:p>
          <a:p>
            <a:r>
              <a:rPr lang="en-US" dirty="0"/>
              <a:t>A member of the </a:t>
            </a:r>
            <a:r>
              <a:rPr lang="en-US" dirty="0">
                <a:hlinkClick r:id="rId2"/>
              </a:rPr>
              <a:t>AKC Rescue Network </a:t>
            </a:r>
            <a:r>
              <a:rPr lang="en-US" dirty="0"/>
              <a:t>along with other rescues recognized by their breeds’ parent clubs</a:t>
            </a:r>
          </a:p>
          <a:p>
            <a:r>
              <a:rPr lang="en-US" dirty="0"/>
              <a:t>TSCA Rescue’s National Coordinator is chair of the Rescue committee.</a:t>
            </a:r>
          </a:p>
          <a:p>
            <a:r>
              <a:rPr lang="en-US" dirty="0"/>
              <a:t> All-volunteer staff – some TSCA members, some not (more about us later…)</a:t>
            </a:r>
          </a:p>
        </p:txBody>
      </p:sp>
      <p:sp>
        <p:nvSpPr>
          <p:cNvPr id="4" name="Text Placeholder 3">
            <a:extLst>
              <a:ext uri="{FF2B5EF4-FFF2-40B4-BE49-F238E27FC236}">
                <a16:creationId xmlns:a16="http://schemas.microsoft.com/office/drawing/2014/main" id="{7015F578-756D-19BE-3A60-7F44E2FFA7CB}"/>
              </a:ext>
            </a:extLst>
          </p:cNvPr>
          <p:cNvSpPr>
            <a:spLocks noGrp="1"/>
          </p:cNvSpPr>
          <p:nvPr>
            <p:ph type="body" sz="half" idx="2"/>
          </p:nvPr>
        </p:nvSpPr>
        <p:spPr>
          <a:xfrm>
            <a:off x="256032" y="3327400"/>
            <a:ext cx="2834640" cy="2488766"/>
          </a:xfrm>
        </p:spPr>
        <p:txBody>
          <a:bodyPr/>
          <a:lstStyle/>
          <a:p>
            <a:endParaRPr lang="en-US" sz="2000" dirty="0"/>
          </a:p>
          <a:p>
            <a:r>
              <a:rPr lang="en-US" sz="2000" dirty="0"/>
              <a:t>TSCA Rescue is part of TSCA.</a:t>
            </a:r>
          </a:p>
          <a:p>
            <a:endParaRPr lang="en-US" sz="2000" dirty="0"/>
          </a:p>
          <a:p>
            <a:endParaRPr lang="en-US" sz="2000" dirty="0"/>
          </a:p>
          <a:p>
            <a:endParaRPr lang="en-US" sz="2000" dirty="0"/>
          </a:p>
          <a:p>
            <a:endParaRPr lang="en-US" sz="2000" dirty="0"/>
          </a:p>
          <a:p>
            <a:endParaRPr lang="en-US" dirty="0"/>
          </a:p>
        </p:txBody>
      </p:sp>
      <p:pic>
        <p:nvPicPr>
          <p:cNvPr id="6" name="Picture 5">
            <a:extLst>
              <a:ext uri="{FF2B5EF4-FFF2-40B4-BE49-F238E27FC236}">
                <a16:creationId xmlns:a16="http://schemas.microsoft.com/office/drawing/2014/main" id="{591F3820-B113-E445-7823-CF79962CE18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421892" y="4156699"/>
            <a:ext cx="1473200" cy="1473200"/>
          </a:xfrm>
          <a:prstGeom prst="rect">
            <a:avLst/>
          </a:prstGeom>
        </p:spPr>
      </p:pic>
      <p:sp>
        <p:nvSpPr>
          <p:cNvPr id="7" name="TextBox 6">
            <a:extLst>
              <a:ext uri="{FF2B5EF4-FFF2-40B4-BE49-F238E27FC236}">
                <a16:creationId xmlns:a16="http://schemas.microsoft.com/office/drawing/2014/main" id="{054FB6BC-8AAA-104B-91DC-42A2B76194AA}"/>
              </a:ext>
            </a:extLst>
          </p:cNvPr>
          <p:cNvSpPr txBox="1"/>
          <p:nvPr/>
        </p:nvSpPr>
        <p:spPr>
          <a:xfrm>
            <a:off x="8051800" y="7043112"/>
            <a:ext cx="1473200" cy="507831"/>
          </a:xfrm>
          <a:prstGeom prst="rect">
            <a:avLst/>
          </a:prstGeom>
          <a:noFill/>
        </p:spPr>
        <p:txBody>
          <a:bodyPr wrap="square" rtlCol="0">
            <a:spAutoFit/>
          </a:bodyPr>
          <a:lstStyle/>
          <a:p>
            <a:r>
              <a:rPr lang="en-US" sz="900">
                <a:hlinkClick r:id="rId4" tooltip="https://en.wikiversity.org/wiki/Volunteer_motivation"/>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1633750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967DE-02ED-05C2-A795-2A0FCDDE208E}"/>
              </a:ext>
            </a:extLst>
          </p:cNvPr>
          <p:cNvSpPr>
            <a:spLocks noGrp="1"/>
          </p:cNvSpPr>
          <p:nvPr>
            <p:ph type="title"/>
          </p:nvPr>
        </p:nvSpPr>
        <p:spPr/>
        <p:txBody>
          <a:bodyPr>
            <a:normAutofit/>
          </a:bodyPr>
          <a:lstStyle/>
          <a:p>
            <a:r>
              <a:rPr lang="en-US" dirty="0"/>
              <a:t>What is TSCA Rescue?</a:t>
            </a:r>
            <a:br>
              <a:rPr lang="en-US" dirty="0"/>
            </a:br>
            <a:endParaRPr lang="en-US" dirty="0"/>
          </a:p>
        </p:txBody>
      </p:sp>
      <p:sp>
        <p:nvSpPr>
          <p:cNvPr id="3" name="Content Placeholder 2">
            <a:extLst>
              <a:ext uri="{FF2B5EF4-FFF2-40B4-BE49-F238E27FC236}">
                <a16:creationId xmlns:a16="http://schemas.microsoft.com/office/drawing/2014/main" id="{EDBFF052-0E66-90B2-EBAC-5C98A04A1F58}"/>
              </a:ext>
            </a:extLst>
          </p:cNvPr>
          <p:cNvSpPr>
            <a:spLocks noGrp="1"/>
          </p:cNvSpPr>
          <p:nvPr>
            <p:ph idx="1"/>
          </p:nvPr>
        </p:nvSpPr>
        <p:spPr/>
        <p:txBody>
          <a:bodyPr/>
          <a:lstStyle/>
          <a:p>
            <a:pPr marL="0" indent="0">
              <a:buNone/>
            </a:pPr>
            <a:r>
              <a:rPr lang="en-US" sz="2400" b="1" dirty="0">
                <a:solidFill>
                  <a:schemeClr val="accent1">
                    <a:lumMod val="75000"/>
                  </a:schemeClr>
                </a:solidFill>
              </a:rPr>
              <a:t>TSCA Rescue &amp; Health Trust Facts:</a:t>
            </a:r>
          </a:p>
          <a:p>
            <a:r>
              <a:rPr lang="en-US" dirty="0"/>
              <a:t>The Trust funds TSCA Rescue’s rescue activities.  </a:t>
            </a:r>
          </a:p>
          <a:p>
            <a:r>
              <a:rPr lang="en-US" dirty="0"/>
              <a:t>The Trust is a </a:t>
            </a:r>
            <a:r>
              <a:rPr lang="en-US" i="1" dirty="0"/>
              <a:t>separate</a:t>
            </a:r>
            <a:r>
              <a:rPr lang="en-US" dirty="0"/>
              <a:t> organization from TSCA Rescue. Unlike TSCA Rescue, the Trust is </a:t>
            </a:r>
            <a:r>
              <a:rPr lang="en-US" b="1" dirty="0"/>
              <a:t>not</a:t>
            </a:r>
            <a:r>
              <a:rPr lang="en-US" dirty="0"/>
              <a:t> part of TSCA, but we are partners in rescuing Tibbies.</a:t>
            </a:r>
          </a:p>
          <a:p>
            <a:r>
              <a:rPr lang="en-US" dirty="0"/>
              <a:t>The Trust is a private, non-profit organization (charity), also called a “501 c 3.” That means that the IRS allows the Trust to take in donations and exempts it from paying taxes on them.</a:t>
            </a:r>
          </a:p>
          <a:p>
            <a:r>
              <a:rPr lang="en-US" dirty="0"/>
              <a:t>The Trust gets donations from TSCA members and the general public and does fund-raisers such as an annual auction at the TSCA National Specialty. </a:t>
            </a:r>
          </a:p>
          <a:p>
            <a:r>
              <a:rPr lang="en-US" dirty="0"/>
              <a:t>TSCA Rescue and its volunteers are the “boots on the ground,” while the Trust pays our bills. Because the Trust pays the bills, the trustees play a role in some of our processes. More on that later…</a:t>
            </a:r>
          </a:p>
        </p:txBody>
      </p:sp>
      <p:sp>
        <p:nvSpPr>
          <p:cNvPr id="4" name="Text Placeholder 3">
            <a:extLst>
              <a:ext uri="{FF2B5EF4-FFF2-40B4-BE49-F238E27FC236}">
                <a16:creationId xmlns:a16="http://schemas.microsoft.com/office/drawing/2014/main" id="{1D664A5C-80EA-CD85-2F21-707718F2A26F}"/>
              </a:ext>
            </a:extLst>
          </p:cNvPr>
          <p:cNvSpPr>
            <a:spLocks noGrp="1"/>
          </p:cNvSpPr>
          <p:nvPr>
            <p:ph type="body" sz="half" idx="2"/>
          </p:nvPr>
        </p:nvSpPr>
        <p:spPr/>
        <p:txBody>
          <a:bodyPr/>
          <a:lstStyle/>
          <a:p>
            <a:endParaRPr lang="en-US" dirty="0"/>
          </a:p>
          <a:p>
            <a:r>
              <a:rPr lang="en-US" sz="2000" dirty="0"/>
              <a:t>The TSCA Rescue &amp; Health Trust pays TSCA Rescue’s bills.</a:t>
            </a:r>
          </a:p>
        </p:txBody>
      </p:sp>
      <p:pic>
        <p:nvPicPr>
          <p:cNvPr id="6" name="Picture 5">
            <a:extLst>
              <a:ext uri="{FF2B5EF4-FFF2-40B4-BE49-F238E27FC236}">
                <a16:creationId xmlns:a16="http://schemas.microsoft.com/office/drawing/2014/main" id="{80BE7324-B7A3-C26E-7B80-AC12A802654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3269" y="5084216"/>
            <a:ext cx="1897349" cy="787400"/>
          </a:xfrm>
          <a:prstGeom prst="rect">
            <a:avLst/>
          </a:prstGeom>
        </p:spPr>
      </p:pic>
    </p:spTree>
    <p:extLst>
      <p:ext uri="{BB962C8B-B14F-4D97-AF65-F5344CB8AC3E}">
        <p14:creationId xmlns:p14="http://schemas.microsoft.com/office/powerpoint/2010/main" val="1961804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170F-0AC3-C787-9A82-C7D7CC4C192A}"/>
              </a:ext>
            </a:extLst>
          </p:cNvPr>
          <p:cNvSpPr>
            <a:spLocks noGrp="1"/>
          </p:cNvSpPr>
          <p:nvPr>
            <p:ph type="title"/>
          </p:nvPr>
        </p:nvSpPr>
        <p:spPr>
          <a:xfrm>
            <a:off x="252919" y="1123838"/>
            <a:ext cx="2947482" cy="2542728"/>
          </a:xfrm>
        </p:spPr>
        <p:txBody>
          <a:bodyPr>
            <a:normAutofit/>
          </a:bodyPr>
          <a:lstStyle/>
          <a:p>
            <a:r>
              <a:rPr lang="en-US" sz="3200" dirty="0"/>
              <a:t>What is TSCA Rescue?</a:t>
            </a:r>
          </a:p>
        </p:txBody>
      </p:sp>
      <p:sp>
        <p:nvSpPr>
          <p:cNvPr id="3" name="Text Placeholder 2">
            <a:extLst>
              <a:ext uri="{FF2B5EF4-FFF2-40B4-BE49-F238E27FC236}">
                <a16:creationId xmlns:a16="http://schemas.microsoft.com/office/drawing/2014/main" id="{8E9E3D06-95B2-FB0F-BB67-BD0503256EC4}"/>
              </a:ext>
            </a:extLst>
          </p:cNvPr>
          <p:cNvSpPr>
            <a:spLocks noGrp="1"/>
          </p:cNvSpPr>
          <p:nvPr>
            <p:ph type="body" idx="1"/>
          </p:nvPr>
        </p:nvSpPr>
        <p:spPr/>
        <p:txBody>
          <a:bodyPr/>
          <a:lstStyle/>
          <a:p>
            <a:r>
              <a:rPr lang="en-US" dirty="0">
                <a:solidFill>
                  <a:schemeClr val="accent1">
                    <a:lumMod val="75000"/>
                  </a:schemeClr>
                </a:solidFill>
              </a:rPr>
              <a:t>TSCA Rescue</a:t>
            </a:r>
          </a:p>
        </p:txBody>
      </p:sp>
      <p:sp>
        <p:nvSpPr>
          <p:cNvPr id="4" name="Content Placeholder 3">
            <a:extLst>
              <a:ext uri="{FF2B5EF4-FFF2-40B4-BE49-F238E27FC236}">
                <a16:creationId xmlns:a16="http://schemas.microsoft.com/office/drawing/2014/main" id="{580E914B-6819-AB79-3B81-99CB7AB67A50}"/>
              </a:ext>
            </a:extLst>
          </p:cNvPr>
          <p:cNvSpPr>
            <a:spLocks noGrp="1"/>
          </p:cNvSpPr>
          <p:nvPr>
            <p:ph sz="half" idx="2"/>
          </p:nvPr>
        </p:nvSpPr>
        <p:spPr>
          <a:xfrm>
            <a:off x="3867912" y="2011619"/>
            <a:ext cx="3474720" cy="3618217"/>
          </a:xfrm>
        </p:spPr>
        <p:txBody>
          <a:bodyPr/>
          <a:lstStyle/>
          <a:p>
            <a:r>
              <a:rPr lang="en-US" dirty="0"/>
              <a:t>Part of TSCA, reporting to TSCA Board and membership</a:t>
            </a:r>
          </a:p>
          <a:p>
            <a:r>
              <a:rPr lang="en-US" dirty="0"/>
              <a:t>Made up of volunteers – some TSCA members, some not</a:t>
            </a:r>
          </a:p>
          <a:p>
            <a:r>
              <a:rPr lang="en-US" dirty="0"/>
              <a:t>“Boots on the ground” – the hands-on of rescue</a:t>
            </a:r>
          </a:p>
          <a:p>
            <a:r>
              <a:rPr lang="en-US" dirty="0"/>
              <a:t>Not responsible for fund-raising</a:t>
            </a:r>
          </a:p>
          <a:p>
            <a:r>
              <a:rPr lang="en-US" dirty="0"/>
              <a:t>Wholly dedicated to rescue</a:t>
            </a:r>
          </a:p>
        </p:txBody>
      </p:sp>
      <p:sp>
        <p:nvSpPr>
          <p:cNvPr id="5" name="Text Placeholder 4">
            <a:extLst>
              <a:ext uri="{FF2B5EF4-FFF2-40B4-BE49-F238E27FC236}">
                <a16:creationId xmlns:a16="http://schemas.microsoft.com/office/drawing/2014/main" id="{CC12D707-C66A-1A0D-2848-A57C5AE649A3}"/>
              </a:ext>
            </a:extLst>
          </p:cNvPr>
          <p:cNvSpPr>
            <a:spLocks noGrp="1"/>
          </p:cNvSpPr>
          <p:nvPr>
            <p:ph type="body" sz="quarter" idx="3"/>
          </p:nvPr>
        </p:nvSpPr>
        <p:spPr/>
        <p:txBody>
          <a:bodyPr/>
          <a:lstStyle/>
          <a:p>
            <a:r>
              <a:rPr lang="en-US" dirty="0">
                <a:solidFill>
                  <a:schemeClr val="accent1">
                    <a:lumMod val="75000"/>
                  </a:schemeClr>
                </a:solidFill>
              </a:rPr>
              <a:t>TSCA Rescue &amp; Health Trust</a:t>
            </a:r>
          </a:p>
        </p:txBody>
      </p:sp>
      <p:sp>
        <p:nvSpPr>
          <p:cNvPr id="6" name="Content Placeholder 5">
            <a:extLst>
              <a:ext uri="{FF2B5EF4-FFF2-40B4-BE49-F238E27FC236}">
                <a16:creationId xmlns:a16="http://schemas.microsoft.com/office/drawing/2014/main" id="{07420FD6-6B74-B296-6E37-857A2A8B4027}"/>
              </a:ext>
            </a:extLst>
          </p:cNvPr>
          <p:cNvSpPr>
            <a:spLocks noGrp="1"/>
          </p:cNvSpPr>
          <p:nvPr>
            <p:ph sz="quarter" idx="4"/>
          </p:nvPr>
        </p:nvSpPr>
        <p:spPr>
          <a:xfrm>
            <a:off x="7818463" y="2011619"/>
            <a:ext cx="3474720" cy="3425231"/>
          </a:xfrm>
        </p:spPr>
        <p:txBody>
          <a:bodyPr/>
          <a:lstStyle/>
          <a:p>
            <a:r>
              <a:rPr lang="en-US" dirty="0"/>
              <a:t>Separate 501 c 3 (private, non-profit) organization from TSCA</a:t>
            </a:r>
          </a:p>
          <a:p>
            <a:r>
              <a:rPr lang="en-US" dirty="0"/>
              <a:t>Made up of three trustees</a:t>
            </a:r>
          </a:p>
          <a:p>
            <a:r>
              <a:rPr lang="en-US" dirty="0"/>
              <a:t>Pays bills for TSCA Rescue’s rescue activities</a:t>
            </a:r>
          </a:p>
          <a:p>
            <a:r>
              <a:rPr lang="en-US" dirty="0"/>
              <a:t>Responsible for fund-raising</a:t>
            </a:r>
          </a:p>
          <a:p>
            <a:r>
              <a:rPr lang="en-US" dirty="0"/>
              <a:t>Also has a health-related function</a:t>
            </a:r>
          </a:p>
        </p:txBody>
      </p:sp>
      <p:sp>
        <p:nvSpPr>
          <p:cNvPr id="7" name="Text Placeholder 3">
            <a:extLst>
              <a:ext uri="{FF2B5EF4-FFF2-40B4-BE49-F238E27FC236}">
                <a16:creationId xmlns:a16="http://schemas.microsoft.com/office/drawing/2014/main" id="{4AE72598-D00F-CA34-9514-7AA32D9900F4}"/>
              </a:ext>
            </a:extLst>
          </p:cNvPr>
          <p:cNvSpPr txBox="1">
            <a:spLocks/>
          </p:cNvSpPr>
          <p:nvPr/>
        </p:nvSpPr>
        <p:spPr>
          <a:xfrm>
            <a:off x="140077" y="3429000"/>
            <a:ext cx="2947482" cy="188066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US" dirty="0"/>
          </a:p>
          <a:p>
            <a:r>
              <a:rPr lang="en-US" dirty="0">
                <a:solidFill>
                  <a:schemeClr val="bg1"/>
                </a:solidFill>
              </a:rPr>
              <a:t>Compare TSCA Rescue to TSCA Rescue &amp; Health Trust.</a:t>
            </a:r>
          </a:p>
        </p:txBody>
      </p:sp>
    </p:spTree>
    <p:extLst>
      <p:ext uri="{BB962C8B-B14F-4D97-AF65-F5344CB8AC3E}">
        <p14:creationId xmlns:p14="http://schemas.microsoft.com/office/powerpoint/2010/main" val="990643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CEBD-24CD-64C5-24E8-1F0FD49CA81B}"/>
              </a:ext>
            </a:extLst>
          </p:cNvPr>
          <p:cNvSpPr>
            <a:spLocks noGrp="1"/>
          </p:cNvSpPr>
          <p:nvPr>
            <p:ph type="title"/>
          </p:nvPr>
        </p:nvSpPr>
        <p:spPr/>
        <p:txBody>
          <a:bodyPr>
            <a:normAutofit/>
          </a:bodyPr>
          <a:lstStyle/>
          <a:p>
            <a:r>
              <a:rPr lang="en-US" dirty="0"/>
              <a:t>What is TSCA Rescue?</a:t>
            </a:r>
          </a:p>
        </p:txBody>
      </p:sp>
      <p:sp>
        <p:nvSpPr>
          <p:cNvPr id="3" name="Content Placeholder 2">
            <a:extLst>
              <a:ext uri="{FF2B5EF4-FFF2-40B4-BE49-F238E27FC236}">
                <a16:creationId xmlns:a16="http://schemas.microsoft.com/office/drawing/2014/main" id="{84C76E49-4443-1EDD-1243-0D07EF62A682}"/>
              </a:ext>
            </a:extLst>
          </p:cNvPr>
          <p:cNvSpPr>
            <a:spLocks noGrp="1"/>
          </p:cNvSpPr>
          <p:nvPr>
            <p:ph idx="1"/>
          </p:nvPr>
        </p:nvSpPr>
        <p:spPr/>
        <p:txBody>
          <a:bodyPr/>
          <a:lstStyle/>
          <a:p>
            <a:pPr marL="0" indent="0">
              <a:buNone/>
            </a:pPr>
            <a:endParaRPr lang="en-US" dirty="0"/>
          </a:p>
          <a:p>
            <a:pPr marL="0" indent="0">
              <a:buNone/>
            </a:pPr>
            <a:r>
              <a:rPr lang="en-US" dirty="0"/>
              <a:t>Although TSCA Rescue and the Trust are actually two separate entities, our mission is the same: </a:t>
            </a:r>
          </a:p>
          <a:p>
            <a:pPr marL="0" indent="0" algn="ctr">
              <a:buNone/>
            </a:pPr>
            <a:r>
              <a:rPr lang="en-US" b="1" dirty="0">
                <a:solidFill>
                  <a:schemeClr val="accent1">
                    <a:lumMod val="75000"/>
                  </a:schemeClr>
                </a:solidFill>
              </a:rPr>
              <a:t>Take care of Tibbies in need.</a:t>
            </a:r>
          </a:p>
          <a:p>
            <a:pPr marL="0" indent="0">
              <a:buNone/>
            </a:pPr>
            <a:r>
              <a:rPr lang="en-US" dirty="0"/>
              <a:t>To that end, we partner in the following ways:</a:t>
            </a:r>
          </a:p>
          <a:p>
            <a:pPr lvl="1"/>
            <a:r>
              <a:rPr lang="en-US" dirty="0"/>
              <a:t>Our “public face” is blended – we maintain the same website, same Facebook page, same contact point. (Otherwise, it would be too confusing for the general public.)</a:t>
            </a:r>
          </a:p>
          <a:p>
            <a:pPr lvl="1"/>
            <a:r>
              <a:rPr lang="en-US" dirty="0"/>
              <a:t>We inform the Trust of potential intakes and ask for approval of estimated expenditures. </a:t>
            </a:r>
          </a:p>
          <a:p>
            <a:pPr lvl="1"/>
            <a:r>
              <a:rPr lang="en-US" dirty="0"/>
              <a:t>We update the Trust on the status of rescues in progress.</a:t>
            </a:r>
          </a:p>
          <a:p>
            <a:pPr lvl="1"/>
            <a:r>
              <a:rPr lang="en-US" dirty="0"/>
              <a:t>We coordinate adoption agreements and adopter donations with the Trust. </a:t>
            </a:r>
          </a:p>
          <a:p>
            <a:pPr lvl="1"/>
            <a:r>
              <a:rPr lang="en-US" dirty="0"/>
              <a:t>We coordinate bill paying and reimbursement of rescue expenses with the Trust. </a:t>
            </a:r>
          </a:p>
          <a:p>
            <a:pPr marL="0" indent="0">
              <a:buNone/>
            </a:pPr>
            <a:endParaRPr lang="en-US" dirty="0"/>
          </a:p>
        </p:txBody>
      </p:sp>
      <p:sp>
        <p:nvSpPr>
          <p:cNvPr id="4" name="Text Placeholder 3">
            <a:extLst>
              <a:ext uri="{FF2B5EF4-FFF2-40B4-BE49-F238E27FC236}">
                <a16:creationId xmlns:a16="http://schemas.microsoft.com/office/drawing/2014/main" id="{E34A7DA0-8C3D-3BE9-E59E-6F76152D2BAE}"/>
              </a:ext>
            </a:extLst>
          </p:cNvPr>
          <p:cNvSpPr>
            <a:spLocks noGrp="1"/>
          </p:cNvSpPr>
          <p:nvPr>
            <p:ph type="body" sz="half" idx="2"/>
          </p:nvPr>
        </p:nvSpPr>
        <p:spPr/>
        <p:txBody>
          <a:bodyPr/>
          <a:lstStyle/>
          <a:p>
            <a:endParaRPr lang="en-US" dirty="0"/>
          </a:p>
          <a:p>
            <a:r>
              <a:rPr lang="en-US" sz="2000" dirty="0"/>
              <a:t>Our partnership with the Trust is based on love of Tibbies.</a:t>
            </a:r>
          </a:p>
        </p:txBody>
      </p:sp>
      <p:pic>
        <p:nvPicPr>
          <p:cNvPr id="6" name="Picture 5">
            <a:extLst>
              <a:ext uri="{FF2B5EF4-FFF2-40B4-BE49-F238E27FC236}">
                <a16:creationId xmlns:a16="http://schemas.microsoft.com/office/drawing/2014/main" id="{7BC11D77-49A7-E163-4DA5-F4354BA2BEB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b="6624"/>
          <a:stretch/>
        </p:blipFill>
        <p:spPr>
          <a:xfrm>
            <a:off x="1673352" y="4655171"/>
            <a:ext cx="1100667" cy="1027759"/>
          </a:xfrm>
          <a:prstGeom prst="rect">
            <a:avLst/>
          </a:prstGeom>
        </p:spPr>
      </p:pic>
    </p:spTree>
    <p:extLst>
      <p:ext uri="{BB962C8B-B14F-4D97-AF65-F5344CB8AC3E}">
        <p14:creationId xmlns:p14="http://schemas.microsoft.com/office/powerpoint/2010/main" val="2911260254"/>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2314</TotalTime>
  <Words>4345</Words>
  <Application>Microsoft Office PowerPoint</Application>
  <PresentationFormat>Widescreen</PresentationFormat>
  <Paragraphs>371</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Corbel</vt:lpstr>
      <vt:lpstr>Times New Roman</vt:lpstr>
      <vt:lpstr>Wingdings</vt:lpstr>
      <vt:lpstr>Wingdings 2</vt:lpstr>
      <vt:lpstr>Frame</vt:lpstr>
      <vt:lpstr>Introduction to  TSCA Rescue</vt:lpstr>
      <vt:lpstr>Welcome to the TSCA Rescue Intro Unit!</vt:lpstr>
      <vt:lpstr>What is TSCA Rescue?</vt:lpstr>
      <vt:lpstr>What is TSCA Rescue?</vt:lpstr>
      <vt:lpstr>What is TSCA Rescue? </vt:lpstr>
      <vt:lpstr>What is TSCA Rescue? </vt:lpstr>
      <vt:lpstr>What is TSCA Rescue? </vt:lpstr>
      <vt:lpstr>What is TSCA Rescue?</vt:lpstr>
      <vt:lpstr>What is TSCA Rescue?</vt:lpstr>
      <vt:lpstr>What does TSCA Rescue do?</vt:lpstr>
      <vt:lpstr>What does TSCA Rescue do? </vt:lpstr>
      <vt:lpstr>What does TSCA Rescue do?</vt:lpstr>
      <vt:lpstr>What does TSCA Rescue do? </vt:lpstr>
      <vt:lpstr>What does TSCA Rescue do?</vt:lpstr>
      <vt:lpstr>What does TSCA Rescue do? </vt:lpstr>
      <vt:lpstr>What does TSCA Rescue do?</vt:lpstr>
      <vt:lpstr>What does TSCA Rescue do?</vt:lpstr>
      <vt:lpstr>What does TSCA Rescue do?</vt:lpstr>
      <vt:lpstr>What does TSCA Rescue do?</vt:lpstr>
      <vt:lpstr>What does TSCA Rescue  do? </vt:lpstr>
      <vt:lpstr>What does TSCA Rescue do? </vt:lpstr>
      <vt:lpstr>What does TSCA Rescue do?</vt:lpstr>
      <vt:lpstr>          What does TSCA Rescue do? </vt:lpstr>
      <vt:lpstr>What does TSCA Rescue do? </vt:lpstr>
      <vt:lpstr>What does TSCA Rescue do? </vt:lpstr>
      <vt:lpstr>What does TSCA Rescue do? </vt:lpstr>
      <vt:lpstr>What does TSCA Rescue do?  </vt:lpstr>
      <vt:lpstr>What does TSCA Rescue do? </vt:lpstr>
      <vt:lpstr>How is TSCA Rescue organized?</vt:lpstr>
      <vt:lpstr>How is TSCA Rescue organized? </vt:lpstr>
      <vt:lpstr>How is TSCA Rescue organized?   </vt:lpstr>
      <vt:lpstr>How is TSCA Rescue organized? </vt:lpstr>
      <vt:lpstr>How is TSCA Rescue organized?</vt:lpstr>
      <vt:lpstr>How is TSCA Rescue organized? </vt:lpstr>
      <vt:lpstr>How is TSCA Rescue organized? </vt:lpstr>
      <vt:lpstr>How is TSCA Rescue organized? </vt:lpstr>
      <vt:lpstr>How is TSCA Rescue organized? </vt:lpstr>
      <vt:lpstr>How is TSCA Rescue organized?</vt:lpstr>
      <vt:lpstr>How is TSCA Rescue organized?  </vt:lpstr>
      <vt:lpstr>How is TSCA Rescue organized? </vt:lpstr>
      <vt:lpstr>How is TSCA Rescue organized? </vt:lpstr>
      <vt:lpstr>Whew! You’re all done!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TSCA Rescue</dc:title>
  <dc:creator>Susan Miccio</dc:creator>
  <cp:lastModifiedBy>Susan Miccio</cp:lastModifiedBy>
  <cp:revision>36</cp:revision>
  <dcterms:created xsi:type="dcterms:W3CDTF">2024-03-13T20:00:37Z</dcterms:created>
  <dcterms:modified xsi:type="dcterms:W3CDTF">2025-09-05T21:41:04Z</dcterms:modified>
</cp:coreProperties>
</file>